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Lst>
  <p:sldSz cx="12192000" cy="6667500"/>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presProps" Target="presProps.xml"/>
  <Relationship Id="rId5" Type="http://schemas.openxmlformats.org/officeDocument/2006/relationships/viewProps" Target="viewProps.xml"/>
  <Relationship Id="rId6"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42967356"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image" Target="../media/template-chapter1601.jpg"/>
  <Relationship Id="rId3" Type="http://schemas.openxmlformats.org/officeDocument/2006/relationships/image" Target="../media/PCR-EAPCI-TEXTBOOK-Dark-v21602.png"/>
  <Relationship Id="rId4" Type="http://schemas.openxmlformats.org/officeDocument/2006/relationships/image" Target="../media/037a0bdea090ca797e897caed6512ddf1603.png"/>
  <Relationship Id="rId5" Type="http://schemas.openxmlformats.org/officeDocument/2006/relationships/image" Target="../media/95_1459_Image161604.jpg"/>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12192000" cy="6905625"/>
          <a:chOff x="0" y="0"/>
          <a:chExt cx="12192000" cy="6905625"/>
        </a:xfrm>
      </p:grpSpPr>
      <p:pic>
        <p:nvPicPr>
          <p:cNvPr id="2" name="background" descr=""/>
          <p:cNvPicPr>
            <a:picLocks noChangeAspect="1"/>
          </p:cNvPicPr>
          <p:nvPr/>
        </p:nvPicPr>
        <p:blipFill>
          <a:blip r:embed="rId2"/>
          <a:stretch>
            <a:fillRect/>
          </a:stretch>
        </p:blipFill>
        <p:spPr>
          <a:xfrm>
            <a:off x="0" y="0"/>
            <a:ext cx="12192000" cy="6858000"/>
          </a:xfrm>
          <a:prstGeom prst="rect">
            <a:avLst/>
          </a:prstGeom>
          <a:noFill/>
        </p:spPr>
      </p:pic>
      <p:pic>
        <p:nvPicPr>
          <p:cNvPr id="3" name="Bioresorbable scaffolds" descr=""/>
          <p:cNvPicPr>
            <a:picLocks noChangeAspect="1"/>
          </p:cNvPicPr>
          <p:nvPr/>
        </p:nvPicPr>
        <p:blipFill>
          <a:blip r:embed="rId3"/>
          <a:stretch>
            <a:fillRect/>
          </a:stretch>
        </p:blipFill>
        <p:spPr>
          <a:xfrm>
            <a:off x="142875" y="123825"/>
            <a:ext cx="2428875" cy="523875"/>
          </a:xfrm>
          <a:prstGeom prst="rect">
            <a:avLst/>
          </a:prstGeom>
          <a:noFill/>
        </p:spPr>
      </p:pic>
      <p:sp>
        <p:nvSpPr>
          <p:cNvPr id="4" name=""/>
          <p:cNvSpPr txBox="1"/>
          <p:nvPr/>
        </p:nvSpPr>
        <p:spPr>
          <a:xfrm>
            <a:off x="2857500" y="180975"/>
            <a:ext cx="91440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000" spc="0" u="none" cap="none">
                <a:solidFill>
                  <a:srgbClr val="ffffff">
                    <a:alpha val="100000"/>
                  </a:srgbClr>
                </a:solidFill>
                <a:latin typeface="Calibri"/>
              </a:rPr>
              <a:t><![CDATA[Bioresorbable scaffolds]]></a:t>
            </a:r>
          </a:p>
        </p:txBody>
      </p:sp>
      <p:sp>
        <p:nvSpPr>
          <p:cNvPr id="5" name=""/>
          <p:cNvSpPr txBox="1"/>
          <p:nvPr/>
        </p:nvSpPr>
        <p:spPr>
          <a:xfrm>
            <a:off x="142875" y="6315075"/>
            <a:ext cx="8001000" cy="4762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ffffff">
                    <a:alpha val="100000"/>
                  </a:srgbClr>
                </a:solidFill>
                <a:latin typeface="Calibri"/>
              </a:rPr>
              <a:t><![CDATA[Kai Ninomiya, Scot Garg, Alexandre A. Abizaid, Ron Waksman, Ashok Seth, 
Joanna Wykrzykowska, John A. Ormiston, Patrick W. Serruys, Yoshinobu Onuma]]></a:t>
            </a:r>
          </a:p>
        </p:txBody>
      </p:sp>
      <p:sp>
        <p:nvSpPr>
          <p:cNvPr id="6" name=""/>
          <p:cNvSpPr txBox="1"/>
          <p:nvPr/>
        </p:nvSpPr>
        <p:spPr>
          <a:xfrm>
            <a:off x="7620000" y="6429375"/>
            <a:ext cx="3429000" cy="4762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1100" spc="0" u="none" cap="none">
                <a:solidFill>
                  <a:srgbClr val="ffffff">
                    <a:alpha val="100000"/>
                  </a:srgbClr>
                </a:solidFill>
                <a:latin typeface="Calibri"/>
              </a:rPr>
              <a:t><![CDATA[©2025 Europa Group - All rights reserved.]]></a:t>
            </a:r>
          </a:p>
        </p:txBody>
      </p:sp>
      <p:pic>
        <p:nvPicPr>
          <p:cNvPr id="7" name="QRCode" descr="QRCode of the chapter"/>
          <p:cNvPicPr>
            <a:picLocks noChangeAspect="1"/>
          </p:cNvPicPr>
          <p:nvPr/>
        </p:nvPicPr>
        <p:blipFill>
          <a:blip r:embed="rId4"/>
          <a:stretch>
            <a:fillRect/>
          </a:stretch>
        </p:blipFill>
        <p:spPr>
          <a:xfrm>
            <a:off x="11144250" y="5810250"/>
            <a:ext cx="952500" cy="952500"/>
          </a:xfrm>
          <a:prstGeom prst="rect">
            <a:avLst/>
          </a:prstGeom>
          <a:noFill/>
        </p:spPr>
      </p:pic>
      <p:sp>
        <p:nvSpPr>
          <p:cNvPr id="8" name=""/>
          <p:cNvSpPr txBox="1"/>
          <p:nvPr/>
        </p:nvSpPr>
        <p:spPr>
          <a:xfrm>
            <a:off x="1143000" y="4486275"/>
            <a:ext cx="9906000" cy="1609725"/>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900" spc="0" u="none" cap="none">
                <a:solidFill>
                  <a:srgbClr val="000000">
                    <a:alpha val="100000"/>
                  </a:srgbClr>
                </a:solidFill>
                <a:latin typeface="Calibri"/>
              </a:rPr>
              <a:t><![CDATA[Figure 16]]></a:t>
            </a:r>
          </a:p>
          <a:p>
            <a:pPr algn="l" rtl="0" fontAlgn="base" marL="0" marR="0" indent="0" lvl="0">
              <a:lnSpc>
                <a:spcPct val="100000"/>
              </a:lnSpc>
              <a:spcBef>
                <a:spcPts val="0"/>
              </a:spcBef>
              <a:spcAft>
                <a:spcPts val="0"/>
              </a:spcAft>
            </a:pPr>
            <a:r>
              <a:rPr lang="en-US" strike="noStrike" sz="1300" spc="0" u="none" cap="none">
                <a:solidFill>
                  <a:srgbClr val="000000">
                    <a:alpha val="100000"/>
                  </a:srgbClr>
                </a:solidFill>
                <a:latin typeface="Calibri"/>
              </a:rPr>
              <a:t><![CDATA[STENTiT has a unique technological platform where support grafts are composed of polymeric microfibers, processed by electrospinning. This scaffold was evaluated in the abdominal aorta of 16 rats, equally divided into four groups with follow-up times of 2, 4, 6, and 8 weeks (Panel A) (118). Panel B shows macrophage presence. Immunofluorescent co-staining of CD68 (a pan-macrophage marker) (green) and cell nuclei (blue). Panel C shows collagen types I and III. Immunofluorescent co-staining of collagen type I (green), collagen type III (red), and cell nuclei (blue). Panel D shows elastin. Immunofluorescent co-staining of elastin (red) and cell nuclei (blue).]]></a:t>
            </a:r>
          </a:p>
        </p:txBody>
      </p:sp>
      <p:pic>
        <p:nvPicPr>
          <p:cNvPr id="9" name="95_1459_Image16" descr=""/>
          <p:cNvPicPr>
            <a:picLocks noChangeAspect="1"/>
          </p:cNvPicPr>
          <p:nvPr/>
        </p:nvPicPr>
        <p:blipFill>
          <a:blip r:embed="rId5"/>
          <a:stretch>
            <a:fillRect/>
          </a:stretch>
        </p:blipFill>
        <p:spPr>
          <a:xfrm>
            <a:off x="4619625" y="952500"/>
            <a:ext cx="2943225" cy="3343275"/>
          </a:xfrm>
          <a:prstGeom prst="rect">
            <a:avLst/>
          </a:prstGeom>
          <a:noFill/>
        </p:spPr>
      </p:pic>
    </p:spTree>
  </p:cSld>
  <p:clrMapOvr>
    <a:masterClrMapping/>
  </p:clrMapOvr>
</p:sld>
</file>

<file path=ppt/theme/theme1.xml><?xml version="1.0" encoding="utf-8"?>
<a:theme xmlns:a="http://schemas.openxmlformats.org/drawingml/2006/main" name="Theme46">
  <a:themeElements>
    <a:clrScheme name="Theme4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4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4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2025-07-31T08:38:03Z</dcterms:created>
  <dcterms:modified xsi:type="dcterms:W3CDTF">2025-07-31T08:38:03Z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