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Lst>
  <p:sldSz cx="12192000" cy="6667500"/>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presProps" Target="presProps.xml"/>
  <Relationship Id="rId5" Type="http://schemas.openxmlformats.org/officeDocument/2006/relationships/viewProps" Target="viewProps.xml"/>
  <Relationship Id="rId6"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42967356"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template-chapter1505.jpg"/>
  <Relationship Id="rId3" Type="http://schemas.openxmlformats.org/officeDocument/2006/relationships/image" Target="../media/PCR-EAPCI-TEXTBOOK-Dark-v21506.png"/>
  <Relationship Id="rId4" Type="http://schemas.openxmlformats.org/officeDocument/2006/relationships/image" Target="../media/4ada9c8a87601ad988012ea462b248781507.png"/>
  <Relationship Id="rId5" Type="http://schemas.openxmlformats.org/officeDocument/2006/relationships/image" Target="../media/95_4982_Image171508.jpg"/>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12192000" cy="6905625"/>
          <a:chOff x="0" y="0"/>
          <a:chExt cx="12192000" cy="6905625"/>
        </a:xfrm>
      </p:grpSpPr>
      <p:pic>
        <p:nvPicPr>
          <p:cNvPr id="2" name="background" descr=""/>
          <p:cNvPicPr>
            <a:picLocks noChangeAspect="1"/>
          </p:cNvPicPr>
          <p:nvPr/>
        </p:nvPicPr>
        <p:blipFill>
          <a:blip r:embed="rId2"/>
          <a:stretch>
            <a:fillRect/>
          </a:stretch>
        </p:blipFill>
        <p:spPr>
          <a:xfrm>
            <a:off x="0" y="0"/>
            <a:ext cx="12192000" cy="6858000"/>
          </a:xfrm>
          <a:prstGeom prst="rect">
            <a:avLst/>
          </a:prstGeom>
          <a:noFill/>
        </p:spPr>
      </p:pic>
      <p:pic>
        <p:nvPicPr>
          <p:cNvPr id="3" name="Bioresorbable scaffolds" descr=""/>
          <p:cNvPicPr>
            <a:picLocks noChangeAspect="1"/>
          </p:cNvPicPr>
          <p:nvPr/>
        </p:nvPicPr>
        <p:blipFill>
          <a:blip r:embed="rId3"/>
          <a:stretch>
            <a:fillRect/>
          </a:stretch>
        </p:blipFill>
        <p:spPr>
          <a:xfrm>
            <a:off x="142875" y="123825"/>
            <a:ext cx="2428875" cy="523875"/>
          </a:xfrm>
          <a:prstGeom prst="rect">
            <a:avLst/>
          </a:prstGeom>
          <a:noFill/>
        </p:spPr>
      </p:pic>
      <p:sp>
        <p:nvSpPr>
          <p:cNvPr id="4" name=""/>
          <p:cNvSpPr txBox="1"/>
          <p:nvPr/>
        </p:nvSpPr>
        <p:spPr>
          <a:xfrm>
            <a:off x="2857500" y="180975"/>
            <a:ext cx="91440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000" spc="0" u="none" cap="none">
                <a:solidFill>
                  <a:srgbClr val="ffffff">
                    <a:alpha val="100000"/>
                  </a:srgbClr>
                </a:solidFill>
                <a:latin typeface="Calibri"/>
              </a:rPr>
              <a:t><![CDATA[Bioresorbable scaffolds]]></a:t>
            </a:r>
          </a:p>
        </p:txBody>
      </p:sp>
      <p:sp>
        <p:nvSpPr>
          <p:cNvPr id="5" name=""/>
          <p:cNvSpPr txBox="1"/>
          <p:nvPr/>
        </p:nvSpPr>
        <p:spPr>
          <a:xfrm>
            <a:off x="142875" y="6315075"/>
            <a:ext cx="8001000" cy="4762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ffffff">
                    <a:alpha val="100000"/>
                  </a:srgbClr>
                </a:solidFill>
                <a:latin typeface="Calibri"/>
              </a:rPr>
              <a:t><![CDATA[Kai Ninomiya, Scot Garg, Alexandre A. Abizaid, Ron Waksman, Ashok Seth, 
Joanna Wykrzykowska, John A. Ormiston, Patrick W. Serruys, Yoshinobu Onuma]]></a:t>
            </a:r>
          </a:p>
        </p:txBody>
      </p:sp>
      <p:sp>
        <p:nvSpPr>
          <p:cNvPr id="6" name=""/>
          <p:cNvSpPr txBox="1"/>
          <p:nvPr/>
        </p:nvSpPr>
        <p:spPr>
          <a:xfrm>
            <a:off x="7620000" y="6429375"/>
            <a:ext cx="3429000" cy="4762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1100" spc="0" u="none" cap="none">
                <a:solidFill>
                  <a:srgbClr val="ffffff">
                    <a:alpha val="100000"/>
                  </a:srgbClr>
                </a:solidFill>
                <a:latin typeface="Calibri"/>
              </a:rPr>
              <a:t><![CDATA[©2025 Europa Group - All rights reserved.]]></a:t>
            </a:r>
          </a:p>
        </p:txBody>
      </p:sp>
      <p:pic>
        <p:nvPicPr>
          <p:cNvPr id="7" name="QRCode" descr="QRCode of the chapter"/>
          <p:cNvPicPr>
            <a:picLocks noChangeAspect="1"/>
          </p:cNvPicPr>
          <p:nvPr/>
        </p:nvPicPr>
        <p:blipFill>
          <a:blip r:embed="rId4"/>
          <a:stretch>
            <a:fillRect/>
          </a:stretch>
        </p:blipFill>
        <p:spPr>
          <a:xfrm>
            <a:off x="11144250" y="5810250"/>
            <a:ext cx="952500" cy="952500"/>
          </a:xfrm>
          <a:prstGeom prst="rect">
            <a:avLst/>
          </a:prstGeom>
          <a:noFill/>
        </p:spPr>
      </p:pic>
      <p:sp>
        <p:nvSpPr>
          <p:cNvPr id="8" name=""/>
          <p:cNvSpPr txBox="1"/>
          <p:nvPr/>
        </p:nvSpPr>
        <p:spPr>
          <a:xfrm>
            <a:off x="1143000" y="4733925"/>
            <a:ext cx="9906000" cy="1362075"/>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900" spc="0" u="none" cap="none">
                <a:solidFill>
                  <a:srgbClr val="000000">
                    <a:alpha val="100000"/>
                  </a:srgbClr>
                </a:solidFill>
                <a:latin typeface="Calibri"/>
              </a:rPr>
              <a:t><![CDATA[Figure 17]]></a:t>
            </a:r>
          </a:p>
          <a:p>
            <a:pPr algn="l" rtl="0" fontAlgn="base" marL="0" marR="0" indent="0" lvl="0">
              <a:lnSpc>
                <a:spcPct val="100000"/>
              </a:lnSpc>
              <a:spcBef>
                <a:spcPts val="0"/>
              </a:spcBef>
              <a:spcAft>
                <a:spcPts val="0"/>
              </a:spcAft>
            </a:pPr>
            <a:r>
              <a:rPr lang="en-US" strike="noStrike" sz="1300" spc="0" u="none" cap="none">
                <a:solidFill>
                  <a:srgbClr val="000000">
                    <a:alpha val="100000"/>
                  </a:srgbClr>
                </a:solidFill>
                <a:latin typeface="Calibri"/>
              </a:rPr>
              <a:t><![CDATA[Relative changes in vessel area (VA) (constrictive remodeling  +12%) and relative changes in lumen area (LA) (lumen reduction  +15%) defined remodeling patterns. No lesions showed constrictive remodeling with LA increase or expansive remodeling with LA decrease. Expansive vessel wall remodeling was more frequent with the bioresorbable vascular scaffold (BVS) than the metallic drug-eluting stent (DES) and could be determined by patient baseline characteristics and periprocedural factors (128).]]></a:t>
            </a:r>
          </a:p>
        </p:txBody>
      </p:sp>
      <p:pic>
        <p:nvPicPr>
          <p:cNvPr id="9" name="95_4982_Image17" descr=""/>
          <p:cNvPicPr>
            <a:picLocks noChangeAspect="1"/>
          </p:cNvPicPr>
          <p:nvPr/>
        </p:nvPicPr>
        <p:blipFill>
          <a:blip r:embed="rId5"/>
          <a:stretch>
            <a:fillRect/>
          </a:stretch>
        </p:blipFill>
        <p:spPr>
          <a:xfrm>
            <a:off x="3876675" y="952500"/>
            <a:ext cx="4419600" cy="3590925"/>
          </a:xfrm>
          <a:prstGeom prst="rect">
            <a:avLst/>
          </a:prstGeom>
          <a:noFill/>
        </p:spPr>
      </p:pic>
    </p:spTree>
  </p:cSld>
  <p:clrMapOvr>
    <a:masterClrMapping/>
  </p:clrMapOvr>
</p:sld>
</file>

<file path=ppt/theme/theme1.xml><?xml version="1.0" encoding="utf-8"?>
<a:theme xmlns:a="http://schemas.openxmlformats.org/drawingml/2006/main" name="Theme18">
  <a:themeElements>
    <a:clrScheme name="Theme18">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18">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18">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2025-07-31T08:38:03Z</dcterms:created>
  <dcterms:modified xsi:type="dcterms:W3CDTF">2025-07-31T08:38:03Z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