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29.jpg"/>
  <Relationship Id="rId3" Type="http://schemas.openxmlformats.org/officeDocument/2006/relationships/image" Target="../media/PCR-EAPCI-TEXTBOOK-Dark-v24930.png"/>
  <Relationship Id="rId4" Type="http://schemas.openxmlformats.org/officeDocument/2006/relationships/image" Target="../media/37b8cd239148ebf689a2185ed40e49c44931.png"/>
  <Relationship Id="rId5" Type="http://schemas.openxmlformats.org/officeDocument/2006/relationships/image" Target="../media/fig17493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oronary artery stent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oronary artery stent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iklos Rohla, Scot Garg, Raffaele Piccolo, Sharmaine Thirunavukarasu, Patrick W. Serruys, Stephan Windeck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743325"/>
            <a:ext cx="9906000" cy="23526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The chemical structure of the three components of the BioLinx™ polymer system. The hydrophobic C10 polymer is based on hydrophobic butyl methacrylate to provide adequate hydrophobicity for zotarolimus. The hydrophilic C19 polymer is manufactured from a mixture of hydrophobic hexyl methacrylate, and hydrophilic vinyl pyrrolidinone and vinyl acetate monomers, to provide enhanced biocompatibility. The hydrophilic polyvinyl pyrrolidinone increases the initial drug burst and enhances biocompatibility. (B) The drug release pattern of zotarolimus: >85% is released within the first 60 days, with drug elution complete by 180 days. (C) A comparison of the relative arterial concentrations of zotarolimus in the porcine coronary artery model at various times post implantation of the Endeavor® and Endeavor® Resolute stents. The Endeavor® stent maintains effective drug levels through the initial loading of arterial tissue with zotarolimus during the first two weeks of elution. Conversely, the Endeavor® Resolute stent sustains an effective drug level in the tissue through continued, sustained elution. Reproduced with permission of the publisher]]></a:t>
            </a:r>
          </a:p>
        </p:txBody>
      </p:sp>
      <p:pic>
        <p:nvPicPr>
          <p:cNvPr id="9" name="fig17" descr=""/>
          <p:cNvPicPr>
            <a:picLocks noChangeAspect="1"/>
          </p:cNvPicPr>
          <p:nvPr/>
        </p:nvPicPr>
        <p:blipFill>
          <a:blip r:embed="rId5"/>
          <a:stretch>
            <a:fillRect/>
          </a:stretch>
        </p:blipFill>
        <p:spPr>
          <a:xfrm>
            <a:off x="4276725" y="952500"/>
            <a:ext cx="3619500" cy="2590800"/>
          </a:xfrm>
          <a:prstGeom prst="rect">
            <a:avLst/>
          </a:prstGeom>
          <a:noFill/>
        </p:spPr>
      </p:pic>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