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29.jpg"/>
  <Relationship Id="rId3" Type="http://schemas.openxmlformats.org/officeDocument/2006/relationships/image" Target="../media/PCR-EAPCI-TEXTBOOK-Dark-v24930.png"/>
  <Relationship Id="rId4" Type="http://schemas.openxmlformats.org/officeDocument/2006/relationships/image" Target="../media/f10c678e364b75f15994dbcc2b7d1faa4931.png"/>
  <Relationship Id="rId5" Type="http://schemas.openxmlformats.org/officeDocument/2006/relationships/image" Target="../media/359_5021_Figure-29493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9]]></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Planning for BASILICA-assisted valve-in-valve transcatheter aortic valve replacement. Transcatheter electrosurgical aortic leaflet laceration (BASILICA [bioprosthetic or native aortic scallop intentional laceration to prevent iatrogenic coronary artery obstruction]) is an interventional technique to prevent coronary artery obstruction. An essential step in preprocedural planning for this procedure is determining the “side view” and “central view” of the leaflet to be lacerated; this can be achieved by understanding cusp and commissural orientation along the aortic annulus S-curve. The side view is used to assess the depth of the catheter in the target leaflet, the correct orientation of the catheter toward the leaflet, and wire traversal through the leaflet. The central view is used to guide catheter manipulation to achieve a position in the center of the leaflet. Partially reproduced with permission from Komatsu et al [31].]]></a:t>
            </a:r>
          </a:p>
        </p:txBody>
      </p:sp>
      <p:pic>
        <p:nvPicPr>
          <p:cNvPr id="9" name="359_5021_Figure 29" descr=""/>
          <p:cNvPicPr>
            <a:picLocks noChangeAspect="1"/>
          </p:cNvPicPr>
          <p:nvPr/>
        </p:nvPicPr>
        <p:blipFill>
          <a:blip r:embed="rId5"/>
          <a:stretch>
            <a:fillRect/>
          </a:stretch>
        </p:blipFill>
        <p:spPr>
          <a:xfrm>
            <a:off x="3562350" y="952500"/>
            <a:ext cx="5057775" cy="2838450"/>
          </a:xfrm>
          <a:prstGeom prst="rect">
            <a:avLst/>
          </a:prstGeom>
          <a:noFill/>
        </p:spPr>
      </p:pic>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2025-07-31T08:39:11Z</dcterms:created>
  <dcterms:modified xsi:type="dcterms:W3CDTF">2025-07-31T08:39:11Z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