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Lst>
  <p:sldSz cx="12192000" cy="6667500"/>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presProps" Target="presProps.xml"/>
  <Relationship Id="rId5" Type="http://schemas.openxmlformats.org/officeDocument/2006/relationships/viewProps" Target="viewProps.xml"/>
  <Relationship Id="rId6"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42967425"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template-chapter4965.jpg"/>
  <Relationship Id="rId3" Type="http://schemas.openxmlformats.org/officeDocument/2006/relationships/image" Target="../media/PCR-EAPCI-TEXTBOOK-Dark-v24966.png"/>
  <Relationship Id="rId4" Type="http://schemas.openxmlformats.org/officeDocument/2006/relationships/image" Target="../media/46bd739036f2769c2c7667ead4b8436d4967.png"/>
  <Relationship Id="rId5" Type="http://schemas.openxmlformats.org/officeDocument/2006/relationships/image" Target="../media/Figure-464968.jpg"/>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12192000" cy="6905625"/>
          <a:chOff x="0" y="0"/>
          <a:chExt cx="12192000" cy="6905625"/>
        </a:xfrm>
      </p:grpSpPr>
      <p:pic>
        <p:nvPicPr>
          <p:cNvPr id="2" name="background" descr=""/>
          <p:cNvPicPr>
            <a:picLocks noChangeAspect="1"/>
          </p:cNvPicPr>
          <p:nvPr/>
        </p:nvPicPr>
        <p:blipFill>
          <a:blip r:embed="rId2"/>
          <a:stretch>
            <a:fillRect/>
          </a:stretch>
        </p:blipFill>
        <p:spPr>
          <a:xfrm>
            <a:off x="0" y="0"/>
            <a:ext cx="12192000" cy="6858000"/>
          </a:xfrm>
          <a:prstGeom prst="rect">
            <a:avLst/>
          </a:prstGeom>
          <a:noFill/>
        </p:spPr>
      </p:pic>
      <p:pic>
        <p:nvPicPr>
          <p:cNvPr id="3" name="Echocardiographic, Fluoroscopic and CT guidance for transcatheter structural and coronary interventions" descr=""/>
          <p:cNvPicPr>
            <a:picLocks noChangeAspect="1"/>
          </p:cNvPicPr>
          <p:nvPr/>
        </p:nvPicPr>
        <p:blipFill>
          <a:blip r:embed="rId3"/>
          <a:stretch>
            <a:fillRect/>
          </a:stretch>
        </p:blipFill>
        <p:spPr>
          <a:xfrm>
            <a:off x="142875" y="123825"/>
            <a:ext cx="2428875" cy="523875"/>
          </a:xfrm>
          <a:prstGeom prst="rect">
            <a:avLst/>
          </a:prstGeom>
          <a:noFill/>
        </p:spPr>
      </p:pic>
      <p:sp>
        <p:nvSpPr>
          <p:cNvPr id="4" name=""/>
          <p:cNvSpPr txBox="1"/>
          <p:nvPr/>
        </p:nvSpPr>
        <p:spPr>
          <a:xfrm>
            <a:off x="2857500" y="28575"/>
            <a:ext cx="91440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000" spc="0" u="none" cap="none">
                <a:solidFill>
                  <a:srgbClr val="ffffff">
                    <a:alpha val="100000"/>
                  </a:srgbClr>
                </a:solidFill>
                <a:latin typeface="Calibri"/>
              </a:rPr>
              <a:t><![CDATA[Echocardiographic, Fluoroscopic and CT guidance for 
transcatheter structural and coronary interventions]]></a:t>
            </a:r>
          </a:p>
        </p:txBody>
      </p:sp>
      <p:sp>
        <p:nvSpPr>
          <p:cNvPr id="5" name=""/>
          <p:cNvSpPr txBox="1"/>
          <p:nvPr/>
        </p:nvSpPr>
        <p:spPr>
          <a:xfrm>
            <a:off x="142875" y="6315075"/>
            <a:ext cx="8001000" cy="4762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ffffff">
                    <a:alpha val="100000"/>
                  </a:srgbClr>
                </a:solidFill>
                <a:latin typeface="Calibri"/>
              </a:rPr>
              <a:t><![CDATA[Horacio Medina de Chazal, Ali Zgheib, Angelo Quagliana, Michael Chetrit, Jean Buithieu, Giuseppe Martucci, Marco 
Spaziano, Ali Abualsaud, Ole de Baker, Laurence Campens, Pascal Theriault-Lauzier, Jeremy Ben-Shoshan, Nicolo Piazza]]></a:t>
            </a:r>
          </a:p>
        </p:txBody>
      </p:sp>
      <p:sp>
        <p:nvSpPr>
          <p:cNvPr id="6" name=""/>
          <p:cNvSpPr txBox="1"/>
          <p:nvPr/>
        </p:nvSpPr>
        <p:spPr>
          <a:xfrm>
            <a:off x="7620000" y="6429375"/>
            <a:ext cx="3429000" cy="4762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1100" spc="0" u="none" cap="none">
                <a:solidFill>
                  <a:srgbClr val="ffffff">
                    <a:alpha val="100000"/>
                  </a:srgbClr>
                </a:solidFill>
                <a:latin typeface="Calibri"/>
              </a:rPr>
              <a:t><![CDATA[©2025 Europa Group - All rights reserved.]]></a:t>
            </a:r>
          </a:p>
        </p:txBody>
      </p:sp>
      <p:pic>
        <p:nvPicPr>
          <p:cNvPr id="7" name="QRCode" descr="QRCode of the chapter"/>
          <p:cNvPicPr>
            <a:picLocks noChangeAspect="1"/>
          </p:cNvPicPr>
          <p:nvPr/>
        </p:nvPicPr>
        <p:blipFill>
          <a:blip r:embed="rId4"/>
          <a:stretch>
            <a:fillRect/>
          </a:stretch>
        </p:blipFill>
        <p:spPr>
          <a:xfrm>
            <a:off x="11144250" y="5810250"/>
            <a:ext cx="952500" cy="952500"/>
          </a:xfrm>
          <a:prstGeom prst="rect">
            <a:avLst/>
          </a:prstGeom>
          <a:noFill/>
        </p:spPr>
      </p:pic>
      <p:sp>
        <p:nvSpPr>
          <p:cNvPr id="8" name=""/>
          <p:cNvSpPr txBox="1"/>
          <p:nvPr/>
        </p:nvSpPr>
        <p:spPr>
          <a:xfrm>
            <a:off x="1143000" y="4486275"/>
            <a:ext cx="9906000" cy="1609725"/>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900" spc="0" u="none" cap="none">
                <a:solidFill>
                  <a:srgbClr val="000000">
                    <a:alpha val="100000"/>
                  </a:srgbClr>
                </a:solidFill>
                <a:latin typeface="Calibri"/>
              </a:rPr>
              <a:t><![CDATA[Figure 46]]></a:t>
            </a:r>
          </a:p>
          <a:p>
            <a:pPr algn="l" rtl="0" fontAlgn="base" marL="0" marR="0" indent="0" lvl="0">
              <a:lnSpc>
                <a:spcPct val="100000"/>
              </a:lnSpc>
              <a:spcBef>
                <a:spcPts val="0"/>
              </a:spcBef>
              <a:spcAft>
                <a:spcPts val="0"/>
              </a:spcAft>
            </a:pPr>
            <a:r>
              <a:rPr lang="en-US" strike="noStrike" sz="1300" spc="0" u="none" cap="none">
                <a:solidFill>
                  <a:srgbClr val="000000">
                    <a:alpha val="100000"/>
                  </a:srgbClr>
                </a:solidFill>
                <a:latin typeface="Calibri"/>
              </a:rPr>
              <a:t><![CDATA[Double S-curve utility for transcatheter mitral valve interventions. The intersection of the mitral and aortic annulus S-curves defines the view (RAO CAU) where both structures are in plane allowing the operator to properly appreciate their attitudinal relationship. The blue column shows the aorto-mitral angle which is relevant for predicting the risk of LVOT obstruction during transcatheter mitral valve replacement. The green column shows a 4-chamber view where the interatrial septum and mitral annulus S-curves intersect and therefore are seen in plane. This view represents the optimal view for catheter navigation from the atrial septum into the mitral valve as it best reflects "the pathway" between both structures.]]></a:t>
            </a:r>
          </a:p>
        </p:txBody>
      </p:sp>
      <p:pic>
        <p:nvPicPr>
          <p:cNvPr id="9" name="Figure 46" descr=""/>
          <p:cNvPicPr>
            <a:picLocks noChangeAspect="1"/>
          </p:cNvPicPr>
          <p:nvPr/>
        </p:nvPicPr>
        <p:blipFill>
          <a:blip r:embed="rId5"/>
          <a:stretch>
            <a:fillRect/>
          </a:stretch>
        </p:blipFill>
        <p:spPr>
          <a:xfrm>
            <a:off x="3124200" y="952500"/>
            <a:ext cx="5943600" cy="3343275"/>
          </a:xfrm>
          <a:prstGeom prst="rect">
            <a:avLst/>
          </a:prstGeom>
          <a:noFill/>
        </p:spPr>
      </p:pic>
    </p:spTree>
  </p:cSld>
  <p:clrMapOvr>
    <a:masterClrMapping/>
  </p:clrMapOvr>
</p:sld>
</file>

<file path=ppt/theme/theme1.xml><?xml version="1.0" encoding="utf-8"?>
<a:theme xmlns:a="http://schemas.openxmlformats.org/drawingml/2006/main" name="Theme19">
  <a:themeElements>
    <a:clrScheme name="Theme19">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19">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19">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2025-07-31T08:39:12Z</dcterms:created>
  <dcterms:modified xsi:type="dcterms:W3CDTF">2025-07-31T08:39:12Z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