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92000" cy="66675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967427" r:id="rId1"/>
  </p:sldLayoutIdLst>
  <p:txStyles>
    <p:titleStyle>
      <a:lvl1pPr algn="ctr">
        <a:defRPr sz="4400" kern="1200">
          <a:solidFill>
            <a:schemeClr val="lt1"/>
          </a:solidFill>
        </a:defRPr>
      </a:lvl1pPr>
      <a:extLst/>
    </p:titleStyle>
    <p:bodyStyle>
      <a:lvl1pPr algn="ctr" indent="-342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emplate-chapter5129.jpg"/>
  <Relationship Id="rId3" Type="http://schemas.openxmlformats.org/officeDocument/2006/relationships/image" Target="../media/PCR-EAPCI-TEXTBOOK-Dark-v25130.png"/>
  <Relationship Id="rId4" Type="http://schemas.openxmlformats.org/officeDocument/2006/relationships/image" Target="../media/b7d26808449405516c276a06da29618c5131.png"/>
  <Relationship Id="rId5" Type="http://schemas.openxmlformats.org/officeDocument/2006/relationships/image" Target="../media/89_2820_Figure6B513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2192000" cy="6905625"/>
          <a:chOff x="0" y="0"/>
          <a:chExt cx="12192000" cy="6905625"/>
        </a:xfrm>
      </p:grpSpPr>
      <p:pic>
        <p:nvPicPr>
          <p:cNvPr id="2" name="background" descr=""/>
          <p:cNvPicPr>
            <a:picLocks noChangeAspect="1"/>
          </p:cNvPicPr>
          <p:nvPr/>
        </p:nvPicPr>
        <p:blipFill>
          <a:blip r:embed="rId2"/>
          <a:stretch>
            <a:fillRect/>
          </a:stretch>
        </p:blipFill>
        <p:spPr>
          <a:xfrm>
            <a:off x="0" y="0"/>
            <a:ext cx="12192000" cy="6858000"/>
          </a:xfrm>
          <a:prstGeom prst="rect">
            <a:avLst/>
          </a:prstGeom>
          <a:noFill/>
        </p:spPr>
      </p:pic>
      <p:pic>
        <p:nvPicPr>
          <p:cNvPr id="3" name="Intravascular ultrasound" descr=""/>
          <p:cNvPicPr>
            <a:picLocks noChangeAspect="1"/>
          </p:cNvPicPr>
          <p:nvPr/>
        </p:nvPicPr>
        <p:blipFill>
          <a:blip r:embed="rId3"/>
          <a:stretch>
            <a:fillRect/>
          </a:stretch>
        </p:blipFill>
        <p:spPr>
          <a:xfrm>
            <a:off x="142875" y="123825"/>
            <a:ext cx="2428875" cy="523875"/>
          </a:xfrm>
          <a:prstGeom prst="rect">
            <a:avLst/>
          </a:prstGeom>
          <a:noFill/>
        </p:spPr>
      </p:pic>
      <p:sp>
        <p:nvSpPr>
          <p:cNvPr id="4" name=""/>
          <p:cNvSpPr txBox="1"/>
          <p:nvPr/>
        </p:nvSpPr>
        <p:spPr>
          <a:xfrm>
            <a:off x="2857500" y="180975"/>
            <a:ext cx="9144000" cy="57150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b="1" strike="noStrike" sz="2000" spc="0" u="none" cap="none">
                <a:solidFill>
                  <a:srgbClr val="ffffff">
                    <a:alpha val="100000"/>
                  </a:srgbClr>
                </a:solidFill>
                <a:latin typeface="Calibri"/>
              </a:rPr>
              <a:t><![CDATA[Intravascular ultrasound]]></a:t>
            </a:r>
          </a:p>
        </p:txBody>
      </p:sp>
      <p:sp>
        <p:nvSpPr>
          <p:cNvPr id="5" name=""/>
          <p:cNvSpPr txBox="1"/>
          <p:nvPr/>
        </p:nvSpPr>
        <p:spPr>
          <a:xfrm>
            <a:off x="142875" y="6419850"/>
            <a:ext cx="8001000" cy="476250"/>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100" spc="0" u="none" cap="none">
                <a:solidFill>
                  <a:srgbClr val="ffffff">
                    <a:alpha val="100000"/>
                  </a:srgbClr>
                </a:solidFill>
                <a:latin typeface="Calibri"/>
              </a:rPr>
              <a:t><![CDATA[Hector M. García-García, Fernando Alfonso]]></a:t>
            </a:r>
          </a:p>
        </p:txBody>
      </p:sp>
      <p:sp>
        <p:nvSpPr>
          <p:cNvPr id="6" name=""/>
          <p:cNvSpPr txBox="1"/>
          <p:nvPr/>
        </p:nvSpPr>
        <p:spPr>
          <a:xfrm>
            <a:off x="7620000" y="6429375"/>
            <a:ext cx="3429000" cy="476250"/>
          </a:xfrm>
          <a:prstGeom prst="rect">
            <a:avLst/>
          </a:prstGeom>
          <a:noFill/>
        </p:spPr>
        <p:txBody>
          <a:bodyPr anchorCtr="0" rtlCol="0" vert="horz" bIns="45720" lIns="91440" rIns="91440" tIns="45720">
            <a:spAutoFit/>
          </a:bodyPr>
          <a:lstStyle/>
          <a:p>
            <a:pPr algn="r" rtl="0" fontAlgn="base" marL="0" marR="0" indent="0" lvl="0">
              <a:lnSpc>
                <a:spcPct val="100000"/>
              </a:lnSpc>
              <a:spcBef>
                <a:spcPts val="0"/>
              </a:spcBef>
              <a:spcAft>
                <a:spcPts val="0"/>
              </a:spcAft>
            </a:pPr>
            <a:r>
              <a:rPr lang="en-US" strike="noStrike" sz="1100" spc="0" u="none" cap="none">
                <a:solidFill>
                  <a:srgbClr val="ffffff">
                    <a:alpha val="100000"/>
                  </a:srgbClr>
                </a:solidFill>
                <a:latin typeface="Calibri"/>
              </a:rPr>
              <a:t><![CDATA[©2025 Europa Group - All rights reserved.]]></a:t>
            </a:r>
          </a:p>
        </p:txBody>
      </p:sp>
      <p:pic>
        <p:nvPicPr>
          <p:cNvPr id="7" name="QRCode" descr="QRCode of the chapter"/>
          <p:cNvPicPr>
            <a:picLocks noChangeAspect="1"/>
          </p:cNvPicPr>
          <p:nvPr/>
        </p:nvPicPr>
        <p:blipFill>
          <a:blip r:embed="rId4"/>
          <a:stretch>
            <a:fillRect/>
          </a:stretch>
        </p:blipFill>
        <p:spPr>
          <a:xfrm>
            <a:off x="11144250" y="5810250"/>
            <a:ext cx="952500" cy="952500"/>
          </a:xfrm>
          <a:prstGeom prst="rect">
            <a:avLst/>
          </a:prstGeom>
          <a:noFill/>
        </p:spPr>
      </p:pic>
      <p:sp>
        <p:nvSpPr>
          <p:cNvPr id="8" name=""/>
          <p:cNvSpPr txBox="1"/>
          <p:nvPr/>
        </p:nvSpPr>
        <p:spPr>
          <a:xfrm>
            <a:off x="1143000" y="4486275"/>
            <a:ext cx="9906000" cy="1609725"/>
          </a:xfrm>
          <a:prstGeom prst="rect">
            <a:avLst/>
          </a:prstGeom>
          <a:noFill/>
        </p:spPr>
        <p:txBody>
          <a:bodyPr anchorCtr="0" rtlCol="0" vert="horz" bIns="45720" lIns="91440" rIns="91440" tIns="45720">
            <a:spAutoFit/>
          </a:bodyPr>
          <a:lstStyle/>
          <a:p>
            <a:pPr algn="l" rtl="0" fontAlgn="base" marL="0" marR="0" indent="0" lvl="0">
              <a:lnSpc>
                <a:spcPct val="100000"/>
              </a:lnSpc>
              <a:spcBef>
                <a:spcPts val="0"/>
              </a:spcBef>
              <a:spcAft>
                <a:spcPts val="0"/>
              </a:spcAft>
            </a:pPr>
            <a:r>
              <a:rPr lang="en-US" b="1" strike="noStrike" sz="1900" spc="0" u="none" cap="none">
                <a:solidFill>
                  <a:srgbClr val="000000">
                    <a:alpha val="100000"/>
                  </a:srgbClr>
                </a:solidFill>
                <a:latin typeface="Calibri"/>
              </a:rPr>
              <a:t><![CDATA[Figure 6]]></a:t>
            </a:r>
          </a:p>
          <a:p>
            <a:pPr algn="l" rtl="0" fontAlgn="base" marL="0" marR="0" indent="0" lvl="0">
              <a:lnSpc>
                <a:spcPct val="100000"/>
              </a:lnSpc>
              <a:spcBef>
                <a:spcPts val="0"/>
              </a:spcBef>
              <a:spcAft>
                <a:spcPts val="0"/>
              </a:spcAft>
            </a:pPr>
            <a:r>
              <a:rPr lang="en-US" strike="noStrike" sz="1300" spc="0" u="none" cap="none">
                <a:solidFill>
                  <a:srgbClr val="000000">
                    <a:alpha val="100000"/>
                  </a:srgbClr>
                </a:solidFill>
                <a:latin typeface="Calibri"/>
              </a:rPr>
              <a:t><![CDATA[Coronary calcification. In the upper examples, IVUS-detected segments with superficial calcification (white arrowheads) were seen to be calcified fibrous plaque (A), FA with spotty calcium (B), and calcified nodule (C) on pathological images. (D) IVUS detected deep calcium in the setting of calcified fibrous without overlying NC (white arrowheads); (E) conversely, IVUS failed to detect spotty calcium (white arrowhead) that was present pathologically, because it was hidden behind a large NC within a late FA that caused attenuation. (F) Finally, microcalcification (white arrowhead) within the NC of an early FA was not detected by IVUS but produced echo attenuation. Bar = 1 mm. FA, fibroatheroma; NC, necrotic core.]]></a:t>
            </a:r>
          </a:p>
        </p:txBody>
      </p:sp>
      <p:pic>
        <p:nvPicPr>
          <p:cNvPr id="9" name="89_2820_Figure6B" descr=""/>
          <p:cNvPicPr>
            <a:picLocks noChangeAspect="1"/>
          </p:cNvPicPr>
          <p:nvPr/>
        </p:nvPicPr>
        <p:blipFill>
          <a:blip r:embed="rId5"/>
          <a:stretch>
            <a:fillRect/>
          </a:stretch>
        </p:blipFill>
        <p:spPr>
          <a:xfrm>
            <a:off x="4838700" y="952500"/>
            <a:ext cx="2505075" cy="3343275"/>
          </a:xfrm>
          <a:prstGeom prst="rect">
            <a:avLst/>
          </a:prstGeom>
          <a:noFill/>
        </p:spPr>
      </p:pic>
    </p:spTree>
  </p:cSld>
  <p:clrMapOvr>
    <a:masterClrMapping/>
  </p:clrMapOvr>
</p:sld>
</file>

<file path=ppt/theme/theme1.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Unknown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2025-07-31T08:39:14Z</dcterms:created>
  <dcterms:modified xsi:type="dcterms:W3CDTF">2025-07-31T08:39:14Z</dcterms:modified>
  <dc:title>Untitled Presentation</dc:title>
  <dc:description/>
  <dc:subject/>
  <cp:keywords/>
  <cp:category/>
  <cp:revision/>
  <cp:contentStatus/>
</cp:coreProperties>
</file>

<file path=docProps/custom.xml><?xml version="1.0" encoding="utf-8"?>
<Properties xmlns="http://schemas.openxmlformats.org/officeDocument/2006/custom-properties" xmlns:vt="http://schemas.openxmlformats.org/officeDocument/2006/docPropsVTypes"/>
</file>