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Lst>
  <p:sldSz cx="12192000" cy="6667500"/>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presProps" Target="presProps.xml"/>
  <Relationship Id="rId5" Type="http://schemas.openxmlformats.org/officeDocument/2006/relationships/viewProps" Target="viewProps.xml"/>
  <Relationship Id="rId6"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42967365"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template-chapter1825.jpg"/>
  <Relationship Id="rId3" Type="http://schemas.openxmlformats.org/officeDocument/2006/relationships/image" Target="../media/PCR-EAPCI-TEXTBOOK-Dark-v21826.png"/>
  <Relationship Id="rId4" Type="http://schemas.openxmlformats.org/officeDocument/2006/relationships/image" Target="../media/075c7eae84fae9b24742e4dc6047c6091827.png"/>
  <Relationship Id="rId5" Type="http://schemas.openxmlformats.org/officeDocument/2006/relationships/image" Target="../media/103_1658_3.12-Figure-181828.png"/>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12192000" cy="6905625"/>
          <a:chOff x="0" y="0"/>
          <a:chExt cx="12192000" cy="6905625"/>
        </a:xfrm>
      </p:grpSpPr>
      <p:pic>
        <p:nvPicPr>
          <p:cNvPr id="2" name="background" descr=""/>
          <p:cNvPicPr>
            <a:picLocks noChangeAspect="1"/>
          </p:cNvPicPr>
          <p:nvPr/>
        </p:nvPicPr>
        <p:blipFill>
          <a:blip r:embed="rId2"/>
          <a:stretch>
            <a:fillRect/>
          </a:stretch>
        </p:blipFill>
        <p:spPr>
          <a:xfrm>
            <a:off x="0" y="0"/>
            <a:ext cx="12192000" cy="6858000"/>
          </a:xfrm>
          <a:prstGeom prst="rect">
            <a:avLst/>
          </a:prstGeom>
          <a:noFill/>
        </p:spPr>
      </p:pic>
      <p:pic>
        <p:nvPicPr>
          <p:cNvPr id="3" name="Left main coronary artery disease (old)" descr=""/>
          <p:cNvPicPr>
            <a:picLocks noChangeAspect="1"/>
          </p:cNvPicPr>
          <p:nvPr/>
        </p:nvPicPr>
        <p:blipFill>
          <a:blip r:embed="rId3"/>
          <a:stretch>
            <a:fillRect/>
          </a:stretch>
        </p:blipFill>
        <p:spPr>
          <a:xfrm>
            <a:off x="142875" y="123825"/>
            <a:ext cx="2428875" cy="523875"/>
          </a:xfrm>
          <a:prstGeom prst="rect">
            <a:avLst/>
          </a:prstGeom>
          <a:noFill/>
        </p:spPr>
      </p:pic>
      <p:sp>
        <p:nvSpPr>
          <p:cNvPr id="4" name=""/>
          <p:cNvSpPr txBox="1"/>
          <p:nvPr/>
        </p:nvSpPr>
        <p:spPr>
          <a:xfrm>
            <a:off x="2857500" y="180975"/>
            <a:ext cx="91440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000" spc="0" u="none" cap="none">
                <a:solidFill>
                  <a:srgbClr val="ffffff">
                    <a:alpha val="100000"/>
                  </a:srgbClr>
                </a:solidFill>
                <a:latin typeface="Calibri"/>
              </a:rPr>
              <a:t><![CDATA[Left main coronary artery disease (old)]]></a:t>
            </a:r>
          </a:p>
        </p:txBody>
      </p:sp>
      <p:sp>
        <p:nvSpPr>
          <p:cNvPr id="5" name=""/>
          <p:cNvSpPr txBox="1"/>
          <p:nvPr/>
        </p:nvSpPr>
        <p:spPr>
          <a:xfrm>
            <a:off x="142875" y="6315075"/>
            <a:ext cx="8001000" cy="4762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ffffff">
                    <a:alpha val="100000"/>
                  </a:srgbClr>
                </a:solidFill>
                <a:latin typeface="Calibri"/>
              </a:rPr>
              <a:t><![CDATA[Rodrigo Modolo, Norihiro Kogame, Hidenori Komiyama, Vasim Farooq, Gregg 
W. Stone, Renu Virmani, Patrick W. Serruys, Alfonso Fernando]]></a:t>
            </a:r>
          </a:p>
        </p:txBody>
      </p:sp>
      <p:sp>
        <p:nvSpPr>
          <p:cNvPr id="6" name=""/>
          <p:cNvSpPr txBox="1"/>
          <p:nvPr/>
        </p:nvSpPr>
        <p:spPr>
          <a:xfrm>
            <a:off x="7620000" y="6429375"/>
            <a:ext cx="3429000" cy="4762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1100" spc="0" u="none" cap="none">
                <a:solidFill>
                  <a:srgbClr val="ffffff">
                    <a:alpha val="100000"/>
                  </a:srgbClr>
                </a:solidFill>
                <a:latin typeface="Calibri"/>
              </a:rPr>
              <a:t><![CDATA[©2025 Europa Group - All rights reserved.]]></a:t>
            </a:r>
          </a:p>
        </p:txBody>
      </p:sp>
      <p:pic>
        <p:nvPicPr>
          <p:cNvPr id="7" name="QRCode" descr="QRCode of the chapter"/>
          <p:cNvPicPr>
            <a:picLocks noChangeAspect="1"/>
          </p:cNvPicPr>
          <p:nvPr/>
        </p:nvPicPr>
        <p:blipFill>
          <a:blip r:embed="rId4"/>
          <a:stretch>
            <a:fillRect/>
          </a:stretch>
        </p:blipFill>
        <p:spPr>
          <a:xfrm>
            <a:off x="11144250" y="5810250"/>
            <a:ext cx="952500" cy="952500"/>
          </a:xfrm>
          <a:prstGeom prst="rect">
            <a:avLst/>
          </a:prstGeom>
          <a:noFill/>
        </p:spPr>
      </p:pic>
      <p:sp>
        <p:nvSpPr>
          <p:cNvPr id="8" name=""/>
          <p:cNvSpPr txBox="1"/>
          <p:nvPr/>
        </p:nvSpPr>
        <p:spPr>
          <a:xfrm>
            <a:off x="1143000" y="4733925"/>
            <a:ext cx="9906000" cy="1362075"/>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900" spc="0" u="none" cap="none">
                <a:solidFill>
                  <a:srgbClr val="000000">
                    <a:alpha val="100000"/>
                  </a:srgbClr>
                </a:solidFill>
                <a:latin typeface="Calibri"/>
              </a:rPr>
              <a:t><![CDATA[Figure 18]]></a:t>
            </a:r>
          </a:p>
          <a:p>
            <a:pPr algn="l" rtl="0" fontAlgn="base" marL="0" marR="0" indent="0" lvl="0">
              <a:lnSpc>
                <a:spcPct val="100000"/>
              </a:lnSpc>
              <a:spcBef>
                <a:spcPts val="0"/>
              </a:spcBef>
              <a:spcAft>
                <a:spcPts val="0"/>
              </a:spcAft>
            </a:pPr>
            <a:r>
              <a:rPr lang="en-US" strike="noStrike" sz="1300" spc="0" u="none" cap="none">
                <a:solidFill>
                  <a:srgbClr val="000000">
                    <a:alpha val="100000"/>
                  </a:srgbClr>
                </a:solidFill>
                <a:latin typeface="Calibri"/>
              </a:rPr>
              <a:t><![CDATA[Global RiskThe Global Risk demonstrating recategorisation of established tertiles of risk for the SXscore and additive EuroSCORE (9 risk groups) to form low (GRC low), intermediate (GRC int) and high (GRC high) Global Risk groups. Highlighted (dashed) boxes indicate patients moved into or out of the low SXscore group to form a low risk (GRC Low) and intermediate risk (GRC int) group. Adapted from Capodanno et al [93, 94]. Reproduced with permission from Serruys et al [5, 6].]]></a:t>
            </a:r>
          </a:p>
        </p:txBody>
      </p:sp>
      <p:pic>
        <p:nvPicPr>
          <p:cNvPr id="9" name="103_1658_3.12-Figure 18" descr=""/>
          <p:cNvPicPr>
            <a:picLocks noChangeAspect="1"/>
          </p:cNvPicPr>
          <p:nvPr/>
        </p:nvPicPr>
        <p:blipFill>
          <a:blip r:embed="rId5"/>
          <a:stretch>
            <a:fillRect/>
          </a:stretch>
        </p:blipFill>
        <p:spPr>
          <a:xfrm>
            <a:off x="4467225" y="1457325"/>
            <a:ext cx="3248025" cy="2581275"/>
          </a:xfrm>
          <a:prstGeom prst="rect">
            <a:avLst/>
          </a:prstGeom>
          <a:noFill/>
        </p:spPr>
      </p:pic>
    </p:spTree>
  </p:cSld>
  <p:clrMapOvr>
    <a:masterClrMapping/>
  </p:clrMapOvr>
</p:sld>
</file>

<file path=ppt/theme/theme1.xml><?xml version="1.0" encoding="utf-8"?>
<a:theme xmlns:a="http://schemas.openxmlformats.org/drawingml/2006/main" name="Theme72">
  <a:themeElements>
    <a:clrScheme name="Theme72">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72">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72">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2025-07-31T08:38:12Z</dcterms:created>
  <dcterms:modified xsi:type="dcterms:W3CDTF">2025-07-31T08:38:12Z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