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Lst>
  <p:sldSz cx="12192000" cy="6667500"/>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presProps" Target="presProps.xml"/>
  <Relationship Id="rId5" Type="http://schemas.openxmlformats.org/officeDocument/2006/relationships/viewProps" Target="viewProps.xml"/>
  <Relationship Id="rId6"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42967365"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template-chapter1833.jpg"/>
  <Relationship Id="rId3" Type="http://schemas.openxmlformats.org/officeDocument/2006/relationships/image" Target="../media/PCR-EAPCI-TEXTBOOK-Dark-v21834.png"/>
  <Relationship Id="rId4" Type="http://schemas.openxmlformats.org/officeDocument/2006/relationships/image" Target="../media/2956749b9e2119772728cf86407f2d011835.png"/>
  <Relationship Id="rId5" Type="http://schemas.openxmlformats.org/officeDocument/2006/relationships/image" Target="../media/103_1662_3.12-Figure-221836.png"/>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12192000" cy="6905625"/>
          <a:chOff x="0" y="0"/>
          <a:chExt cx="12192000" cy="6905625"/>
        </a:xfrm>
      </p:grpSpPr>
      <p:pic>
        <p:nvPicPr>
          <p:cNvPr id="2" name="background" descr=""/>
          <p:cNvPicPr>
            <a:picLocks noChangeAspect="1"/>
          </p:cNvPicPr>
          <p:nvPr/>
        </p:nvPicPr>
        <p:blipFill>
          <a:blip r:embed="rId2"/>
          <a:stretch>
            <a:fillRect/>
          </a:stretch>
        </p:blipFill>
        <p:spPr>
          <a:xfrm>
            <a:off x="0" y="0"/>
            <a:ext cx="12192000" cy="6858000"/>
          </a:xfrm>
          <a:prstGeom prst="rect">
            <a:avLst/>
          </a:prstGeom>
          <a:noFill/>
        </p:spPr>
      </p:pic>
      <p:pic>
        <p:nvPicPr>
          <p:cNvPr id="3" name="Left main coronary artery disease (old)" descr=""/>
          <p:cNvPicPr>
            <a:picLocks noChangeAspect="1"/>
          </p:cNvPicPr>
          <p:nvPr/>
        </p:nvPicPr>
        <p:blipFill>
          <a:blip r:embed="rId3"/>
          <a:stretch>
            <a:fillRect/>
          </a:stretch>
        </p:blipFill>
        <p:spPr>
          <a:xfrm>
            <a:off x="142875" y="123825"/>
            <a:ext cx="2428875" cy="523875"/>
          </a:xfrm>
          <a:prstGeom prst="rect">
            <a:avLst/>
          </a:prstGeom>
          <a:noFill/>
        </p:spPr>
      </p:pic>
      <p:sp>
        <p:nvSpPr>
          <p:cNvPr id="4" name=""/>
          <p:cNvSpPr txBox="1"/>
          <p:nvPr/>
        </p:nvSpPr>
        <p:spPr>
          <a:xfrm>
            <a:off x="2857500" y="180975"/>
            <a:ext cx="91440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000" spc="0" u="none" cap="none">
                <a:solidFill>
                  <a:srgbClr val="ffffff">
                    <a:alpha val="100000"/>
                  </a:srgbClr>
                </a:solidFill>
                <a:latin typeface="Calibri"/>
              </a:rPr>
              <a:t><![CDATA[Left main coronary artery disease (old)]]></a:t>
            </a:r>
          </a:p>
        </p:txBody>
      </p:sp>
      <p:sp>
        <p:nvSpPr>
          <p:cNvPr id="5" name=""/>
          <p:cNvSpPr txBox="1"/>
          <p:nvPr/>
        </p:nvSpPr>
        <p:spPr>
          <a:xfrm>
            <a:off x="142875" y="6315075"/>
            <a:ext cx="8001000" cy="4762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ffffff">
                    <a:alpha val="100000"/>
                  </a:srgbClr>
                </a:solidFill>
                <a:latin typeface="Calibri"/>
              </a:rPr>
              <a:t><![CDATA[Rodrigo Modolo, Norihiro Kogame, Hidenori Komiyama, Vasim Farooq, Gregg 
W. Stone, Renu Virmani, Patrick W. Serruys, Alfonso Fernando]]></a:t>
            </a:r>
          </a:p>
        </p:txBody>
      </p:sp>
      <p:sp>
        <p:nvSpPr>
          <p:cNvPr id="6" name=""/>
          <p:cNvSpPr txBox="1"/>
          <p:nvPr/>
        </p:nvSpPr>
        <p:spPr>
          <a:xfrm>
            <a:off x="7620000" y="6429375"/>
            <a:ext cx="3429000" cy="4762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1100" spc="0" u="none" cap="none">
                <a:solidFill>
                  <a:srgbClr val="ffffff">
                    <a:alpha val="100000"/>
                  </a:srgbClr>
                </a:solidFill>
                <a:latin typeface="Calibri"/>
              </a:rPr>
              <a:t><![CDATA[©2025 Europa Group - All rights reserved.]]></a:t>
            </a:r>
          </a:p>
        </p:txBody>
      </p:sp>
      <p:pic>
        <p:nvPicPr>
          <p:cNvPr id="7" name="QRCode" descr="QRCode of the chapter"/>
          <p:cNvPicPr>
            <a:picLocks noChangeAspect="1"/>
          </p:cNvPicPr>
          <p:nvPr/>
        </p:nvPicPr>
        <p:blipFill>
          <a:blip r:embed="rId4"/>
          <a:stretch>
            <a:fillRect/>
          </a:stretch>
        </p:blipFill>
        <p:spPr>
          <a:xfrm>
            <a:off x="11144250" y="5810250"/>
            <a:ext cx="952500" cy="952500"/>
          </a:xfrm>
          <a:prstGeom prst="rect">
            <a:avLst/>
          </a:prstGeom>
          <a:noFill/>
        </p:spPr>
      </p:pic>
      <p:sp>
        <p:nvSpPr>
          <p:cNvPr id="8" name=""/>
          <p:cNvSpPr txBox="1"/>
          <p:nvPr/>
        </p:nvSpPr>
        <p:spPr>
          <a:xfrm>
            <a:off x="1143000" y="4733925"/>
            <a:ext cx="9906000" cy="1362075"/>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900" spc="0" u="none" cap="none">
                <a:solidFill>
                  <a:srgbClr val="000000">
                    <a:alpha val="100000"/>
                  </a:srgbClr>
                </a:solidFill>
                <a:latin typeface="Calibri"/>
              </a:rPr>
              <a:t><![CDATA[Figure 22]]></a:t>
            </a:r>
          </a:p>
          <a:p>
            <a:pPr algn="l" rtl="0" fontAlgn="base" marL="0" marR="0" indent="0" lvl="0">
              <a:lnSpc>
                <a:spcPct val="100000"/>
              </a:lnSpc>
              <a:spcBef>
                <a:spcPts val="0"/>
              </a:spcBef>
              <a:spcAft>
                <a:spcPts val="0"/>
              </a:spcAft>
            </a:pPr>
            <a:r>
              <a:rPr lang="en-US" strike="noStrike" sz="1300" spc="0" u="none" cap="none">
                <a:solidFill>
                  <a:srgbClr val="000000">
                    <a:alpha val="100000"/>
                  </a:srgbClr>
                </a:solidFill>
                <a:latin typeface="Calibri"/>
              </a:rPr>
              <a:t><![CDATA[Case example illustrating the discrepancy between angiographic and IVUS evaluation of LMCA diseaseThis patient underwent bypass surgery for ostial LMCA disease (black arrow) (A). After the bypass grafts closed, he was referred for IVUS study. By QCA, the ostial LMCA stenosis MLD measured 1.32 mm. By IVUS, there was mild diffuse atherosclerosis (white arrows) (B), no significant plaque burden and an MLD of 3.5 mm. MLA was reported by 10.5 mm2. Reproduced with permission from Abizaid et al [113].]]></a:t>
            </a:r>
          </a:p>
        </p:txBody>
      </p:sp>
      <p:pic>
        <p:nvPicPr>
          <p:cNvPr id="9" name="103_1662_3.12-Figure 22" descr=""/>
          <p:cNvPicPr>
            <a:picLocks noChangeAspect="1"/>
          </p:cNvPicPr>
          <p:nvPr/>
        </p:nvPicPr>
        <p:blipFill>
          <a:blip r:embed="rId5"/>
          <a:stretch>
            <a:fillRect/>
          </a:stretch>
        </p:blipFill>
        <p:spPr>
          <a:xfrm>
            <a:off x="2781300" y="1123950"/>
            <a:ext cx="6629400" cy="3248025"/>
          </a:xfrm>
          <a:prstGeom prst="rect">
            <a:avLst/>
          </a:prstGeom>
          <a:noFill/>
        </p:spPr>
      </p:pic>
    </p:spTree>
  </p:cSld>
  <p:clrMapOvr>
    <a:masterClrMapping/>
  </p:clrMapOvr>
</p:sld>
</file>

<file path=ppt/theme/theme1.xml><?xml version="1.0" encoding="utf-8"?>
<a:theme xmlns:a="http://schemas.openxmlformats.org/drawingml/2006/main" name="Theme17">
  <a:themeElements>
    <a:clrScheme name="Theme17">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17">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17">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2025-07-31T08:38:12Z</dcterms:created>
  <dcterms:modified xsi:type="dcterms:W3CDTF">2025-07-31T08:38:12Z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