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12192000" cy="6667500"/>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42967349"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template-chapter1289.jpg"/>
  <Relationship Id="rId3" Type="http://schemas.openxmlformats.org/officeDocument/2006/relationships/image" Target="../media/PCR-EAPCI-TEXTBOOK-Dark-v21290.png"/>
  <Relationship Id="rId4" Type="http://schemas.openxmlformats.org/officeDocument/2006/relationships/image" Target="../media/829435ae6103cfcc7cf10a05611d7ca51291.png"/>
  <Relationship Id="rId5" Type="http://schemas.openxmlformats.org/officeDocument/2006/relationships/image" Target="../media/91_932_figure101292.pn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12192000" cy="6905625"/>
          <a:chOff x="0" y="0"/>
          <a:chExt cx="12192000" cy="6905625"/>
        </a:xfrm>
      </p:grpSpPr>
      <p:pic>
        <p:nvPicPr>
          <p:cNvPr id="2" name="background" descr=""/>
          <p:cNvPicPr>
            <a:picLocks noChangeAspect="1"/>
          </p:cNvPicPr>
          <p:nvPr/>
        </p:nvPicPr>
        <p:blipFill>
          <a:blip r:embed="rId2"/>
          <a:stretch>
            <a:fillRect/>
          </a:stretch>
        </p:blipFill>
        <p:spPr>
          <a:xfrm>
            <a:off x="0" y="0"/>
            <a:ext cx="12192000" cy="6858000"/>
          </a:xfrm>
          <a:prstGeom prst="rect">
            <a:avLst/>
          </a:prstGeom>
          <a:noFill/>
        </p:spPr>
      </p:pic>
      <p:pic>
        <p:nvPicPr>
          <p:cNvPr id="3" name="Near-infrared spectroscopy" descr=""/>
          <p:cNvPicPr>
            <a:picLocks noChangeAspect="1"/>
          </p:cNvPicPr>
          <p:nvPr/>
        </p:nvPicPr>
        <p:blipFill>
          <a:blip r:embed="rId3"/>
          <a:stretch>
            <a:fillRect/>
          </a:stretch>
        </p:blipFill>
        <p:spPr>
          <a:xfrm>
            <a:off x="142875" y="123825"/>
            <a:ext cx="2428875" cy="523875"/>
          </a:xfrm>
          <a:prstGeom prst="rect">
            <a:avLst/>
          </a:prstGeom>
          <a:noFill/>
        </p:spPr>
      </p:pic>
      <p:sp>
        <p:nvSpPr>
          <p:cNvPr id="4" name=""/>
          <p:cNvSpPr txBox="1"/>
          <p:nvPr/>
        </p:nvSpPr>
        <p:spPr>
          <a:xfrm>
            <a:off x="2857500" y="180975"/>
            <a:ext cx="91440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000" spc="0" u="none" cap="none">
                <a:solidFill>
                  <a:srgbClr val="ffffff">
                    <a:alpha val="100000"/>
                  </a:srgbClr>
                </a:solidFill>
                <a:latin typeface="Calibri"/>
              </a:rPr>
              <a:t><![CDATA[Near-infrared spectroscopy]]></a:t>
            </a:r>
          </a:p>
        </p:txBody>
      </p:sp>
      <p:sp>
        <p:nvSpPr>
          <p:cNvPr id="5" name=""/>
          <p:cNvSpPr txBox="1"/>
          <p:nvPr/>
        </p:nvSpPr>
        <p:spPr>
          <a:xfrm>
            <a:off x="142875" y="6315075"/>
            <a:ext cx="8001000" cy="4762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ffffff">
                    <a:alpha val="100000"/>
                  </a:srgbClr>
                </a:solidFill>
                <a:latin typeface="Calibri"/>
              </a:rPr>
              <a:t><![CDATA[Jacob Goldstein, Salvatore Brugaletta, Sean P. Madden, Stephen T. Sum, Simon 
Dixon, Ryan D. Madder, Patrick W. Serruys, James E. Muller]]></a:t>
            </a:r>
          </a:p>
        </p:txBody>
      </p:sp>
      <p:sp>
        <p:nvSpPr>
          <p:cNvPr id="6" name=""/>
          <p:cNvSpPr txBox="1"/>
          <p:nvPr/>
        </p:nvSpPr>
        <p:spPr>
          <a:xfrm>
            <a:off x="7620000" y="6429375"/>
            <a:ext cx="3429000" cy="4762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1100" spc="0" u="none" cap="none">
                <a:solidFill>
                  <a:srgbClr val="ffffff">
                    <a:alpha val="100000"/>
                  </a:srgbClr>
                </a:solidFill>
                <a:latin typeface="Calibri"/>
              </a:rPr>
              <a:t><![CDATA[©2025 Europa Group - All rights reserved.]]></a:t>
            </a:r>
          </a:p>
        </p:txBody>
      </p:sp>
      <p:pic>
        <p:nvPicPr>
          <p:cNvPr id="7" name="QRCode" descr="QRCode of the chapter"/>
          <p:cNvPicPr>
            <a:picLocks noChangeAspect="1"/>
          </p:cNvPicPr>
          <p:nvPr/>
        </p:nvPicPr>
        <p:blipFill>
          <a:blip r:embed="rId4"/>
          <a:stretch>
            <a:fillRect/>
          </a:stretch>
        </p:blipFill>
        <p:spPr>
          <a:xfrm>
            <a:off x="11144250" y="5810250"/>
            <a:ext cx="952500" cy="952500"/>
          </a:xfrm>
          <a:prstGeom prst="rect">
            <a:avLst/>
          </a:prstGeom>
          <a:noFill/>
        </p:spPr>
      </p:pic>
      <p:sp>
        <p:nvSpPr>
          <p:cNvPr id="8" name=""/>
          <p:cNvSpPr txBox="1"/>
          <p:nvPr/>
        </p:nvSpPr>
        <p:spPr>
          <a:xfrm>
            <a:off x="1143000" y="3990975"/>
            <a:ext cx="9906000" cy="2105025"/>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900" spc="0" u="none" cap="none">
                <a:solidFill>
                  <a:srgbClr val="000000">
                    <a:alpha val="100000"/>
                  </a:srgbClr>
                </a:solidFill>
                <a:latin typeface="Calibri"/>
              </a:rPr>
              <a:t><![CDATA[Figure 10]]></a:t>
            </a:r>
          </a:p>
          <a:p>
            <a:pPr algn="l" rtl="0" fontAlgn="base" marL="0" marR="0" indent="0" lvl="0">
              <a:lnSpc>
                <a:spcPct val="100000"/>
              </a:lnSpc>
              <a:spcBef>
                <a:spcPts val="0"/>
              </a:spcBef>
              <a:spcAft>
                <a:spcPts val="0"/>
              </a:spcAft>
            </a:pPr>
            <a:r>
              <a:rPr lang="en-US" strike="noStrike" sz="1300" spc="0" u="none" cap="none">
                <a:solidFill>
                  <a:srgbClr val="000000">
                    <a:alpha val="100000"/>
                  </a:srgbClr>
                </a:solidFill>
                <a:latin typeface="Calibri"/>
              </a:rPr>
              <a:t><![CDATA[ROC Analysis for Detection of STEMI Culprit Segments by NIRS and IVUS(A) The ability of NIRS and IVUS to distinguish culprit segments from nonculprit segments in the STEMI culprit vessel. MaxLCBI4mm(red), PB (green), and calcification (black) by IVUS are shown. MaxLCBI4mm was significantly more discriminatory than calcification (AUC: 0.90 vs. 0.72; p = 0.016) and performed similar to PB (AUC: 0.90 vs. 0.86; p = 0.44). (B) The ability of NIRS and IVUS to identify STEMI culprit segments when admixed with histology-negative autopsy specimens. MaxLCBI4mm(red), PB (green), and calcification (black) by IVUS are shown. MaxLCBI4mm was significantly more discriminatory at identifying STEMI culprit segments than were PB (AUC: 0.97 vs. 0.83; p = 0.015) or calcification (AUC: 0.97 vs. 0.79; p = 0.002). PB and calcification were not significantly different (p = 0.17). AUC = area under curve; ROC = receiver-operating curve; other abbreviations as in Figures 1, 2, and 4.]]></a:t>
            </a:r>
          </a:p>
        </p:txBody>
      </p:sp>
      <p:pic>
        <p:nvPicPr>
          <p:cNvPr id="9" name="91_932_figure10" descr=""/>
          <p:cNvPicPr>
            <a:picLocks noChangeAspect="1"/>
          </p:cNvPicPr>
          <p:nvPr/>
        </p:nvPicPr>
        <p:blipFill>
          <a:blip r:embed="rId5"/>
          <a:stretch>
            <a:fillRect/>
          </a:stretch>
        </p:blipFill>
        <p:spPr>
          <a:xfrm>
            <a:off x="4191000" y="952500"/>
            <a:ext cx="3790950" cy="2838450"/>
          </a:xfrm>
          <a:prstGeom prst="rect">
            <a:avLst/>
          </a:prstGeom>
          <a:noFill/>
        </p:spPr>
      </p:pic>
    </p:spTree>
  </p:cSld>
  <p:clrMapOvr>
    <a:masterClrMapping/>
  </p:clrMapOvr>
</p:sld>
</file>

<file path=ppt/theme/theme1.xml><?xml version="1.0" encoding="utf-8"?>
<a:theme xmlns:a="http://schemas.openxmlformats.org/drawingml/2006/main" name="Theme65">
  <a:themeElements>
    <a:clrScheme name="Theme65">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65">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65">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2025-07-31T08:37:56Z</dcterms:created>
  <dcterms:modified xsi:type="dcterms:W3CDTF">2025-07-31T08:37:56Z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