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Lst>
  <p:sldSz cx="12192000" cy="6667500"/>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presProps" Target="presProps.xml"/>
  <Relationship Id="rId5" Type="http://schemas.openxmlformats.org/officeDocument/2006/relationships/viewProps" Target="viewProps.xml"/>
  <Relationship Id="rId6"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42967338" r:id="rId1"/>
  </p:sldLayoutIdLst>
  <p:txStyles>
    <p:titleStyle>
      <a:lvl1pPr algn="ctr">
        <a:defRPr sz="4400" kern="1200">
          <a:solidFill>
            <a:schemeClr val="lt1"/>
          </a:solidFill>
        </a:defRPr>
      </a:lvl1pPr>
      <a:extLst/>
    </p:titleStyle>
    <p:bodyStyle>
      <a:lvl1pPr algn="ctr" indent="-342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emplate-chapter601.jpg"/>
  <Relationship Id="rId3" Type="http://schemas.openxmlformats.org/officeDocument/2006/relationships/image" Target="../media/PCR-EAPCI-TEXTBOOK-Dark-v2602.png"/>
  <Relationship Id="rId4" Type="http://schemas.openxmlformats.org/officeDocument/2006/relationships/image" Target="../media/82ca890d968802dafb3cd90ab4d0f015603.png"/>
  <Relationship Id="rId5" Type="http://schemas.openxmlformats.org/officeDocument/2006/relationships/image" Target="../media/81_804_Figure3604.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12192000" cy="6905625"/>
          <a:chOff x="0" y="0"/>
          <a:chExt cx="12192000" cy="6905625"/>
        </a:xfrm>
      </p:grpSpPr>
      <p:pic>
        <p:nvPicPr>
          <p:cNvPr id="2" name="background" descr=""/>
          <p:cNvPicPr>
            <a:picLocks noChangeAspect="1"/>
          </p:cNvPicPr>
          <p:nvPr/>
        </p:nvPicPr>
        <p:blipFill>
          <a:blip r:embed="rId2"/>
          <a:stretch>
            <a:fillRect/>
          </a:stretch>
        </p:blipFill>
        <p:spPr>
          <a:xfrm>
            <a:off x="0" y="0"/>
            <a:ext cx="12192000" cy="6858000"/>
          </a:xfrm>
          <a:prstGeom prst="rect">
            <a:avLst/>
          </a:prstGeom>
          <a:noFill/>
        </p:spPr>
      </p:pic>
      <p:pic>
        <p:nvPicPr>
          <p:cNvPr id="3" name="Non-invasive imaging for coronary disease" descr=""/>
          <p:cNvPicPr>
            <a:picLocks noChangeAspect="1"/>
          </p:cNvPicPr>
          <p:nvPr/>
        </p:nvPicPr>
        <p:blipFill>
          <a:blip r:embed="rId3"/>
          <a:stretch>
            <a:fillRect/>
          </a:stretch>
        </p:blipFill>
        <p:spPr>
          <a:xfrm>
            <a:off x="142875" y="123825"/>
            <a:ext cx="2428875" cy="523875"/>
          </a:xfrm>
          <a:prstGeom prst="rect">
            <a:avLst/>
          </a:prstGeom>
          <a:noFill/>
        </p:spPr>
      </p:pic>
      <p:sp>
        <p:nvSpPr>
          <p:cNvPr id="4" name=""/>
          <p:cNvSpPr txBox="1"/>
          <p:nvPr/>
        </p:nvSpPr>
        <p:spPr>
          <a:xfrm>
            <a:off x="2857500" y="180975"/>
            <a:ext cx="9144000" cy="571500"/>
          </a:xfrm>
          <a:prstGeom prst="rect">
            <a:avLst/>
          </a:prstGeom>
          <a:noFill/>
        </p:spPr>
        <p:txBody>
          <a:bodyPr anchorCtr="0" rtlCol="0" vert="horz" bIns="45720" lIns="91440" rIns="91440" tIns="45720">
            <a:spAutoFit/>
          </a:bodyPr>
          <a:lstStyle/>
          <a:p>
            <a:pPr algn="r" rtl="0" fontAlgn="base" marL="0" marR="0" indent="0" lvl="0">
              <a:lnSpc>
                <a:spcPct val="100000"/>
              </a:lnSpc>
              <a:spcBef>
                <a:spcPts val="0"/>
              </a:spcBef>
              <a:spcAft>
                <a:spcPts val="0"/>
              </a:spcAft>
            </a:pPr>
            <a:r>
              <a:rPr lang="en-US" b="1" strike="noStrike" sz="2000" spc="0" u="none" cap="none">
                <a:solidFill>
                  <a:srgbClr val="ffffff">
                    <a:alpha val="100000"/>
                  </a:srgbClr>
                </a:solidFill>
                <a:latin typeface="Calibri"/>
              </a:rPr>
              <a:t><![CDATA[Non-invasive imaging for coronary disease]]></a:t>
            </a:r>
          </a:p>
        </p:txBody>
      </p:sp>
      <p:sp>
        <p:nvSpPr>
          <p:cNvPr id="5" name=""/>
          <p:cNvSpPr txBox="1"/>
          <p:nvPr/>
        </p:nvSpPr>
        <p:spPr>
          <a:xfrm>
            <a:off x="142875" y="6419850"/>
            <a:ext cx="8001000" cy="476250"/>
          </a:xfrm>
          <a:prstGeom prst="rect">
            <a:avLst/>
          </a:prstGeom>
          <a:noFill/>
        </p:spPr>
        <p:txBody>
          <a:bodyPr anchorCtr="0" rtlCol="0" vert="horz" bIns="45720" lIns="91440" rIns="91440" tIns="45720">
            <a:spAutoFit/>
          </a:bodyPr>
          <a:lstStyle/>
          <a:p>
            <a:pPr algn="l" rtl="0" fontAlgn="base" marL="0" marR="0" indent="0" lvl="0">
              <a:lnSpc>
                <a:spcPct val="100000"/>
              </a:lnSpc>
              <a:spcBef>
                <a:spcPts val="0"/>
              </a:spcBef>
              <a:spcAft>
                <a:spcPts val="0"/>
              </a:spcAft>
            </a:pPr>
            <a:r>
              <a:rPr lang="en-US" b="1" strike="noStrike" sz="1100" spc="0" u="none" cap="none">
                <a:solidFill>
                  <a:srgbClr val="ffffff">
                    <a:alpha val="100000"/>
                  </a:srgbClr>
                </a:solidFill>
                <a:latin typeface="Calibri"/>
              </a:rPr>
              <a:t><![CDATA[Juhani Knuuti, Philipp A. Kaufmann, Antti Saraste]]></a:t>
            </a:r>
          </a:p>
        </p:txBody>
      </p:sp>
      <p:sp>
        <p:nvSpPr>
          <p:cNvPr id="6" name=""/>
          <p:cNvSpPr txBox="1"/>
          <p:nvPr/>
        </p:nvSpPr>
        <p:spPr>
          <a:xfrm>
            <a:off x="7620000" y="6429375"/>
            <a:ext cx="3429000" cy="476250"/>
          </a:xfrm>
          <a:prstGeom prst="rect">
            <a:avLst/>
          </a:prstGeom>
          <a:noFill/>
        </p:spPr>
        <p:txBody>
          <a:bodyPr anchorCtr="0" rtlCol="0" vert="horz" bIns="45720" lIns="91440" rIns="91440" tIns="45720">
            <a:spAutoFit/>
          </a:bodyPr>
          <a:lstStyle/>
          <a:p>
            <a:pPr algn="r" rtl="0" fontAlgn="base" marL="0" marR="0" indent="0" lvl="0">
              <a:lnSpc>
                <a:spcPct val="100000"/>
              </a:lnSpc>
              <a:spcBef>
                <a:spcPts val="0"/>
              </a:spcBef>
              <a:spcAft>
                <a:spcPts val="0"/>
              </a:spcAft>
            </a:pPr>
            <a:r>
              <a:rPr lang="en-US" strike="noStrike" sz="1100" spc="0" u="none" cap="none">
                <a:solidFill>
                  <a:srgbClr val="ffffff">
                    <a:alpha val="100000"/>
                  </a:srgbClr>
                </a:solidFill>
                <a:latin typeface="Calibri"/>
              </a:rPr>
              <a:t><![CDATA[©2025 Europa Group - All rights reserved.]]></a:t>
            </a:r>
          </a:p>
        </p:txBody>
      </p:sp>
      <p:pic>
        <p:nvPicPr>
          <p:cNvPr id="7" name="QRCode" descr="QRCode of the chapter"/>
          <p:cNvPicPr>
            <a:picLocks noChangeAspect="1"/>
          </p:cNvPicPr>
          <p:nvPr/>
        </p:nvPicPr>
        <p:blipFill>
          <a:blip r:embed="rId4"/>
          <a:stretch>
            <a:fillRect/>
          </a:stretch>
        </p:blipFill>
        <p:spPr>
          <a:xfrm>
            <a:off x="11144250" y="5810250"/>
            <a:ext cx="952500" cy="952500"/>
          </a:xfrm>
          <a:prstGeom prst="rect">
            <a:avLst/>
          </a:prstGeom>
          <a:noFill/>
        </p:spPr>
      </p:pic>
      <p:sp>
        <p:nvSpPr>
          <p:cNvPr id="8" name=""/>
          <p:cNvSpPr txBox="1"/>
          <p:nvPr/>
        </p:nvSpPr>
        <p:spPr>
          <a:xfrm>
            <a:off x="1143000" y="4486275"/>
            <a:ext cx="9906000" cy="1609725"/>
          </a:xfrm>
          <a:prstGeom prst="rect">
            <a:avLst/>
          </a:prstGeom>
          <a:noFill/>
        </p:spPr>
        <p:txBody>
          <a:bodyPr anchorCtr="0" rtlCol="0" vert="horz" bIns="45720" lIns="91440" rIns="91440" tIns="45720">
            <a:spAutoFit/>
          </a:bodyPr>
          <a:lstStyle/>
          <a:p>
            <a:pPr algn="l" rtl="0" fontAlgn="base" marL="0" marR="0" indent="0" lvl="0">
              <a:lnSpc>
                <a:spcPct val="100000"/>
              </a:lnSpc>
              <a:spcBef>
                <a:spcPts val="0"/>
              </a:spcBef>
              <a:spcAft>
                <a:spcPts val="0"/>
              </a:spcAft>
            </a:pPr>
            <a:r>
              <a:rPr lang="en-US" b="1" strike="noStrike" sz="1900" spc="0" u="none" cap="none">
                <a:solidFill>
                  <a:srgbClr val="000000">
                    <a:alpha val="100000"/>
                  </a:srgbClr>
                </a:solidFill>
                <a:latin typeface="Calibri"/>
              </a:rPr>
              <a:t><![CDATA[Figure 3]]></a:t>
            </a:r>
          </a:p>
          <a:p>
            <a:pPr algn="l" rtl="0" fontAlgn="base" marL="0" marR="0" indent="0" lvl="0">
              <a:lnSpc>
                <a:spcPct val="100000"/>
              </a:lnSpc>
              <a:spcBef>
                <a:spcPts val="0"/>
              </a:spcBef>
              <a:spcAft>
                <a:spcPts val="0"/>
              </a:spcAft>
            </a:pPr>
            <a:r>
              <a:rPr lang="en-US" strike="noStrike" sz="1300" spc="0" u="none" cap="none">
                <a:solidFill>
                  <a:srgbClr val="000000">
                    <a:alpha val="100000"/>
                  </a:srgbClr>
                </a:solidFill>
                <a:latin typeface="Calibri"/>
              </a:rPr>
              <a:t><![CDATA[Stress echo in the detection of CADEnd-systolic apical long-axis (upper row), 2-chamber (middle row), and 4-chamber (lower row) images obtained at rest (left panels) and immediately after peak stress (right panels) in a patient undergoing exercise stress echocardiography. Note the lack of inward systolic motion in the anteroapical areas (arrows) at stress. The patient had atypical chest pain, positive stress ECG, and intermediate stenoses in both the left anterior descending (LAD) and left circumflex coronary arteries. Stress echocardiography confirmed the presence of ischaemia in the LAD coronary artery territory. See cine loops in the online data supplement.]]></a:t>
            </a:r>
          </a:p>
        </p:txBody>
      </p:sp>
      <p:pic>
        <p:nvPicPr>
          <p:cNvPr id="9" name="81_804_Figure3" descr=""/>
          <p:cNvPicPr>
            <a:picLocks noChangeAspect="1"/>
          </p:cNvPicPr>
          <p:nvPr/>
        </p:nvPicPr>
        <p:blipFill>
          <a:blip r:embed="rId5"/>
          <a:stretch>
            <a:fillRect/>
          </a:stretch>
        </p:blipFill>
        <p:spPr>
          <a:xfrm>
            <a:off x="4610100" y="952500"/>
            <a:ext cx="2952750" cy="3333750"/>
          </a:xfrm>
          <a:prstGeom prst="rect">
            <a:avLst/>
          </a:prstGeom>
          <a:noFill/>
        </p:spPr>
      </p:pic>
    </p:spTree>
  </p:cSld>
  <p:clrMapOvr>
    <a:masterClrMapping/>
  </p:clrMapOvr>
</p:sld>
</file>

<file path=ppt/theme/theme1.xml><?xml version="1.0" encoding="utf-8"?>
<a:theme xmlns:a="http://schemas.openxmlformats.org/drawingml/2006/main" name="Theme76">
  <a:themeElements>
    <a:clrScheme name="Theme7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6">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1</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Unknown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2025-07-31T08:37:45Z</dcterms:created>
  <dcterms:modified xsi:type="dcterms:W3CDTF">2025-07-31T08:37:45Z</dcterms:modified>
  <dc:title>Untitled Presentation</dc:title>
  <dc:description/>
  <dc:subject/>
  <cp:keywords/>
  <cp:category/>
  <cp:revision/>
  <cp:contentStatus/>
</cp:coreProperties>
</file>

<file path=docProps/custom.xml><?xml version="1.0" encoding="utf-8"?>
<Properties xmlns="http://schemas.openxmlformats.org/officeDocument/2006/custom-properties" xmlns:vt="http://schemas.openxmlformats.org/officeDocument/2006/docPropsVTypes"/>
</file>