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Lst>
  <p:sldSz cx="12192000" cy="6667500"/>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presProps" Target="presProps.xml"/>
  <Relationship Id="rId5" Type="http://schemas.openxmlformats.org/officeDocument/2006/relationships/viewProps" Target="viewProps.xml"/>
  <Relationship Id="rId6"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42967434"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template-chapter5217.jpg"/>
  <Relationship Id="rId3" Type="http://schemas.openxmlformats.org/officeDocument/2006/relationships/image" Target="../media/PCR-EAPCI-TEXTBOOK-Dark-v25218.png"/>
  <Relationship Id="rId4" Type="http://schemas.openxmlformats.org/officeDocument/2006/relationships/image" Target="../media/44d05e8513fbf5eaecf148d4979b5d835219.png"/>
  <Relationship Id="rId5" Type="http://schemas.openxmlformats.org/officeDocument/2006/relationships/image" Target="../media/figure155220.png"/>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12192000" cy="6905625"/>
          <a:chOff x="0" y="0"/>
          <a:chExt cx="12192000" cy="6905625"/>
        </a:xfrm>
      </p:grpSpPr>
      <p:pic>
        <p:nvPicPr>
          <p:cNvPr id="2" name="background" descr=""/>
          <p:cNvPicPr>
            <a:picLocks noChangeAspect="1"/>
          </p:cNvPicPr>
          <p:nvPr/>
        </p:nvPicPr>
        <p:blipFill>
          <a:blip r:embed="rId2"/>
          <a:stretch>
            <a:fillRect/>
          </a:stretch>
        </p:blipFill>
        <p:spPr>
          <a:xfrm>
            <a:off x="0" y="0"/>
            <a:ext cx="12192000" cy="6858000"/>
          </a:xfrm>
          <a:prstGeom prst="rect">
            <a:avLst/>
          </a:prstGeom>
          <a:noFill/>
        </p:spPr>
      </p:pic>
      <p:pic>
        <p:nvPicPr>
          <p:cNvPr id="3" name="Optical coherence tomography" descr=""/>
          <p:cNvPicPr>
            <a:picLocks noChangeAspect="1"/>
          </p:cNvPicPr>
          <p:nvPr/>
        </p:nvPicPr>
        <p:blipFill>
          <a:blip r:embed="rId3"/>
          <a:stretch>
            <a:fillRect/>
          </a:stretch>
        </p:blipFill>
        <p:spPr>
          <a:xfrm>
            <a:off x="142875" y="123825"/>
            <a:ext cx="2428875" cy="523875"/>
          </a:xfrm>
          <a:prstGeom prst="rect">
            <a:avLst/>
          </a:prstGeom>
          <a:noFill/>
        </p:spPr>
      </p:pic>
      <p:sp>
        <p:nvSpPr>
          <p:cNvPr id="4" name=""/>
          <p:cNvSpPr txBox="1"/>
          <p:nvPr/>
        </p:nvSpPr>
        <p:spPr>
          <a:xfrm>
            <a:off x="2857500" y="180975"/>
            <a:ext cx="91440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000" spc="0" u="none" cap="none">
                <a:solidFill>
                  <a:srgbClr val="ffffff">
                    <a:alpha val="100000"/>
                  </a:srgbClr>
                </a:solidFill>
                <a:latin typeface="Calibri"/>
              </a:rPr>
              <a:t><![CDATA[Optical coherence tomography]]></a:t>
            </a:r>
          </a:p>
        </p:txBody>
      </p:sp>
      <p:sp>
        <p:nvSpPr>
          <p:cNvPr id="5" name=""/>
          <p:cNvSpPr txBox="1"/>
          <p:nvPr/>
        </p:nvSpPr>
        <p:spPr>
          <a:xfrm>
            <a:off x="142875" y="6419850"/>
            <a:ext cx="8001000" cy="4762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ffffff">
                    <a:alpha val="100000"/>
                  </a:srgbClr>
                </a:solidFill>
                <a:latin typeface="Calibri"/>
              </a:rPr>
              <a:t><![CDATA[Francesco Prati, Flavio Giuseppe Biccirè, Ziad A Ali, Alessandro Sticchi, Evelyn S. Regar, Piera Capranzano]]></a:t>
            </a:r>
          </a:p>
        </p:txBody>
      </p:sp>
      <p:sp>
        <p:nvSpPr>
          <p:cNvPr id="6" name=""/>
          <p:cNvSpPr txBox="1"/>
          <p:nvPr/>
        </p:nvSpPr>
        <p:spPr>
          <a:xfrm>
            <a:off x="7620000" y="6429375"/>
            <a:ext cx="3429000" cy="4762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1100" spc="0" u="none" cap="none">
                <a:solidFill>
                  <a:srgbClr val="ffffff">
                    <a:alpha val="100000"/>
                  </a:srgbClr>
                </a:solidFill>
                <a:latin typeface="Calibri"/>
              </a:rPr>
              <a:t><![CDATA[©2025 Europa Group - All rights reserved.]]></a:t>
            </a:r>
          </a:p>
        </p:txBody>
      </p:sp>
      <p:pic>
        <p:nvPicPr>
          <p:cNvPr id="7" name="QRCode" descr="QRCode of the chapter"/>
          <p:cNvPicPr>
            <a:picLocks noChangeAspect="1"/>
          </p:cNvPicPr>
          <p:nvPr/>
        </p:nvPicPr>
        <p:blipFill>
          <a:blip r:embed="rId4"/>
          <a:stretch>
            <a:fillRect/>
          </a:stretch>
        </p:blipFill>
        <p:spPr>
          <a:xfrm>
            <a:off x="11144250" y="5810250"/>
            <a:ext cx="952500" cy="952500"/>
          </a:xfrm>
          <a:prstGeom prst="rect">
            <a:avLst/>
          </a:prstGeom>
          <a:noFill/>
        </p:spPr>
      </p:pic>
      <p:sp>
        <p:nvSpPr>
          <p:cNvPr id="8" name=""/>
          <p:cNvSpPr txBox="1"/>
          <p:nvPr/>
        </p:nvSpPr>
        <p:spPr>
          <a:xfrm>
            <a:off x="1143000" y="4486275"/>
            <a:ext cx="9906000" cy="1609725"/>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900" spc="0" u="none" cap="none">
                <a:solidFill>
                  <a:srgbClr val="000000">
                    <a:alpha val="100000"/>
                  </a:srgbClr>
                </a:solidFill>
                <a:latin typeface="Calibri"/>
              </a:rPr>
              <a:t><![CDATA[Figure 15]]></a:t>
            </a:r>
          </a:p>
          <a:p>
            <a:pPr algn="l" rtl="0" fontAlgn="base" marL="0" marR="0" indent="0" lvl="0">
              <a:lnSpc>
                <a:spcPct val="100000"/>
              </a:lnSpc>
              <a:spcBef>
                <a:spcPts val="0"/>
              </a:spcBef>
              <a:spcAft>
                <a:spcPts val="0"/>
              </a:spcAft>
            </a:pPr>
            <a:r>
              <a:rPr lang="en-US" strike="noStrike" sz="1300" spc="0" u="none" cap="none">
                <a:solidFill>
                  <a:srgbClr val="000000">
                    <a:alpha val="100000"/>
                  </a:srgbClr>
                </a:solidFill>
                <a:latin typeface="Calibri"/>
              </a:rPr>
              <a:t><![CDATA[Long-term follow-up (1 year) after treatment of the left main bifurcation by stenting from the left anterior descending artery into the left main stem across the left circumflex artery(A) OCT reveals rather uniform, homogeneous, signal-rich tissue coverage of the stent and visualises the struts across the ostium of the left circumflex artery (asterix). All non-apposed side branch struts show tissue coverage. The ostium of the left circumflex is patent. [OCT image source: St. Jude/LightLab C7XR]. (B) Coronary angiogram at 1-year follow-up. (C) 3D rendering of the OCT data. En face view from proximal to distal demonstratesthe strut’s geometry at the carina.]]></a:t>
            </a:r>
          </a:p>
        </p:txBody>
      </p:sp>
      <p:pic>
        <p:nvPicPr>
          <p:cNvPr id="9" name="figure15" descr=""/>
          <p:cNvPicPr>
            <a:picLocks noChangeAspect="1"/>
          </p:cNvPicPr>
          <p:nvPr/>
        </p:nvPicPr>
        <p:blipFill>
          <a:blip r:embed="rId5"/>
          <a:stretch>
            <a:fillRect/>
          </a:stretch>
        </p:blipFill>
        <p:spPr>
          <a:xfrm>
            <a:off x="3857625" y="952500"/>
            <a:ext cx="4457700" cy="3333750"/>
          </a:xfrm>
          <a:prstGeom prst="rect">
            <a:avLst/>
          </a:prstGeom>
          <a:noFill/>
        </p:spPr>
      </p:pic>
    </p:spTree>
  </p:cSld>
  <p:clrMapOvr>
    <a:masterClrMapping/>
  </p:clrMapOvr>
</p:sld>
</file>

<file path=ppt/theme/theme1.xml><?xml version="1.0" encoding="utf-8"?>
<a:theme xmlns:a="http://schemas.openxmlformats.org/drawingml/2006/main" name="Theme32">
  <a:themeElements>
    <a:clrScheme name="Theme32">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32">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32">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2025-07-31T08:39:21Z</dcterms:created>
  <dcterms:modified xsi:type="dcterms:W3CDTF">2025-07-31T08:39:21Z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