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Lst>
  <p:sldSz cx="12192000" cy="6667500"/>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presProps" Target="presProps.xml"/>
  <Relationship Id="rId5" Type="http://schemas.openxmlformats.org/officeDocument/2006/relationships/viewProps" Target="viewProps.xml"/>
  <Relationship Id="rId6"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42967329"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template-chapter113.jpg"/>
  <Relationship Id="rId3" Type="http://schemas.openxmlformats.org/officeDocument/2006/relationships/image" Target="../media/PCR-EAPCI-TEXTBOOK-Dark-v2114.png"/>
  <Relationship Id="rId4" Type="http://schemas.openxmlformats.org/officeDocument/2006/relationships/image" Target="../media/e486040fe4f7cb85cf7a312ca814c68a115.png"/>
  <Relationship Id="rId5" Type="http://schemas.openxmlformats.org/officeDocument/2006/relationships/image" Target="../media/66_919_figure10116.jpg"/>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12192000" cy="6905625"/>
          <a:chOff x="0" y="0"/>
          <a:chExt cx="12192000" cy="6905625"/>
        </a:xfrm>
      </p:grpSpPr>
      <p:pic>
        <p:nvPicPr>
          <p:cNvPr id="2" name="background" descr=""/>
          <p:cNvPicPr>
            <a:picLocks noChangeAspect="1"/>
          </p:cNvPicPr>
          <p:nvPr/>
        </p:nvPicPr>
        <p:blipFill>
          <a:blip r:embed="rId2"/>
          <a:stretch>
            <a:fillRect/>
          </a:stretch>
        </p:blipFill>
        <p:spPr>
          <a:xfrm>
            <a:off x="0" y="0"/>
            <a:ext cx="12192000" cy="6858000"/>
          </a:xfrm>
          <a:prstGeom prst="rect">
            <a:avLst/>
          </a:prstGeom>
          <a:noFill/>
        </p:spPr>
      </p:pic>
      <p:pic>
        <p:nvPicPr>
          <p:cNvPr id="3" name="Right and left heart catheterisation (old)" descr=""/>
          <p:cNvPicPr>
            <a:picLocks noChangeAspect="1"/>
          </p:cNvPicPr>
          <p:nvPr/>
        </p:nvPicPr>
        <p:blipFill>
          <a:blip r:embed="rId3"/>
          <a:stretch>
            <a:fillRect/>
          </a:stretch>
        </p:blipFill>
        <p:spPr>
          <a:xfrm>
            <a:off x="142875" y="123825"/>
            <a:ext cx="2428875" cy="523875"/>
          </a:xfrm>
          <a:prstGeom prst="rect">
            <a:avLst/>
          </a:prstGeom>
          <a:noFill/>
        </p:spPr>
      </p:pic>
      <p:sp>
        <p:nvSpPr>
          <p:cNvPr id="4" name=""/>
          <p:cNvSpPr txBox="1"/>
          <p:nvPr/>
        </p:nvSpPr>
        <p:spPr>
          <a:xfrm>
            <a:off x="2857500" y="180975"/>
            <a:ext cx="91440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000" spc="0" u="none" cap="none">
                <a:solidFill>
                  <a:srgbClr val="ffffff">
                    <a:alpha val="100000"/>
                  </a:srgbClr>
                </a:solidFill>
                <a:latin typeface="Calibri"/>
              </a:rPr>
              <a:t><![CDATA[Right and left heart catheterisation (old)]]></a:t>
            </a:r>
          </a:p>
        </p:txBody>
      </p:sp>
      <p:sp>
        <p:nvSpPr>
          <p:cNvPr id="5" name=""/>
          <p:cNvSpPr txBox="1"/>
          <p:nvPr/>
        </p:nvSpPr>
        <p:spPr>
          <a:xfrm>
            <a:off x="142875" y="6419850"/>
            <a:ext cx="8001000" cy="4762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ffffff">
                    <a:alpha val="100000"/>
                  </a:srgbClr>
                </a:solidFill>
                <a:latin typeface="Calibri"/>
              </a:rPr>
              <a:t><![CDATA[Morton J. Kern]]></a:t>
            </a:r>
          </a:p>
        </p:txBody>
      </p:sp>
      <p:sp>
        <p:nvSpPr>
          <p:cNvPr id="6" name=""/>
          <p:cNvSpPr txBox="1"/>
          <p:nvPr/>
        </p:nvSpPr>
        <p:spPr>
          <a:xfrm>
            <a:off x="7620000" y="6429375"/>
            <a:ext cx="3429000" cy="4762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1100" spc="0" u="none" cap="none">
                <a:solidFill>
                  <a:srgbClr val="ffffff">
                    <a:alpha val="100000"/>
                  </a:srgbClr>
                </a:solidFill>
                <a:latin typeface="Calibri"/>
              </a:rPr>
              <a:t><![CDATA[©2025 Europa Group - All rights reserved.]]></a:t>
            </a:r>
          </a:p>
        </p:txBody>
      </p:sp>
      <p:pic>
        <p:nvPicPr>
          <p:cNvPr id="7" name="QRCode" descr="QRCode of the chapter"/>
          <p:cNvPicPr>
            <a:picLocks noChangeAspect="1"/>
          </p:cNvPicPr>
          <p:nvPr/>
        </p:nvPicPr>
        <p:blipFill>
          <a:blip r:embed="rId4"/>
          <a:stretch>
            <a:fillRect/>
          </a:stretch>
        </p:blipFill>
        <p:spPr>
          <a:xfrm>
            <a:off x="11144250" y="5810250"/>
            <a:ext cx="952500" cy="952500"/>
          </a:xfrm>
          <a:prstGeom prst="rect">
            <a:avLst/>
          </a:prstGeom>
          <a:noFill/>
        </p:spPr>
      </p:pic>
      <p:sp>
        <p:nvSpPr>
          <p:cNvPr id="8" name=""/>
          <p:cNvSpPr txBox="1"/>
          <p:nvPr/>
        </p:nvSpPr>
        <p:spPr>
          <a:xfrm>
            <a:off x="1143000" y="4486275"/>
            <a:ext cx="9906000" cy="1609725"/>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900" spc="0" u="none" cap="none">
                <a:solidFill>
                  <a:srgbClr val="000000">
                    <a:alpha val="100000"/>
                  </a:srgbClr>
                </a:solidFill>
                <a:latin typeface="Calibri"/>
              </a:rPr>
              <a:t><![CDATA[Figure 10]]></a:t>
            </a:r>
          </a:p>
          <a:p>
            <a:pPr algn="l" rtl="0" fontAlgn="base" marL="0" marR="0" indent="0" lvl="0">
              <a:lnSpc>
                <a:spcPct val="100000"/>
              </a:lnSpc>
              <a:spcBef>
                <a:spcPts val="0"/>
              </a:spcBef>
              <a:spcAft>
                <a:spcPts val="0"/>
              </a:spcAft>
            </a:pPr>
            <a:r>
              <a:rPr lang="en-US" strike="noStrike" sz="1300" spc="0" u="none" cap="none">
                <a:solidFill>
                  <a:srgbClr val="000000">
                    <a:alpha val="100000"/>
                  </a:srgbClr>
                </a:solidFill>
                <a:latin typeface="Calibri"/>
              </a:rPr>
              <a:t><![CDATA[Haemodynamics of constrictive pericarditis and heart failureHaemodynamic tracings illustrating respiratory changes in left (LV) and right (RV) ventricular systolic pressures in patients with constrictive pericarditis (group 1) (A) and other causes of heart failure (group 2) (C). The RV indexes for these specific examples are also shown (B & D), which  demonstrate dis cordance in patient with constrictive pericarditis and concordance in the patient with heart failure. Value of dynamic respiratory changes in left and right ventricular pressures for the diagnosis of constrictive pericarditis.[From Hurrell et al [10]]]]></a:t>
            </a:r>
          </a:p>
        </p:txBody>
      </p:sp>
      <p:pic>
        <p:nvPicPr>
          <p:cNvPr id="9" name="66_919_figure10" descr=""/>
          <p:cNvPicPr>
            <a:picLocks noChangeAspect="1"/>
          </p:cNvPicPr>
          <p:nvPr/>
        </p:nvPicPr>
        <p:blipFill>
          <a:blip r:embed="rId5"/>
          <a:stretch>
            <a:fillRect/>
          </a:stretch>
        </p:blipFill>
        <p:spPr>
          <a:xfrm>
            <a:off x="4724400" y="952500"/>
            <a:ext cx="2724150" cy="3343275"/>
          </a:xfrm>
          <a:prstGeom prst="rect">
            <a:avLst/>
          </a:prstGeom>
          <a:noFill/>
        </p:spPr>
      </p:pic>
    </p:spTree>
  </p:cSld>
  <p:clrMapOvr>
    <a:masterClrMapping/>
  </p:clrMapOvr>
</p:sld>
</file>

<file path=ppt/theme/theme1.xml><?xml version="1.0" encoding="utf-8"?>
<a:theme xmlns:a="http://schemas.openxmlformats.org/drawingml/2006/main" name="Theme34">
  <a:themeElements>
    <a:clrScheme name="Theme34">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34">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34">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2025-07-31T08:37:36Z</dcterms:created>
  <dcterms:modified xsi:type="dcterms:W3CDTF">2025-07-31T08:37:36Z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