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Lst>
  <p:sldSz cx="12192000" cy="6667500"/>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presProps" Target="presProps.xml"/>
  <Relationship Id="rId5" Type="http://schemas.openxmlformats.org/officeDocument/2006/relationships/viewProps" Target="viewProps.xml"/>
  <Relationship Id="rId6"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42967406"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template-chapter4093.jpg"/>
  <Relationship Id="rId3" Type="http://schemas.openxmlformats.org/officeDocument/2006/relationships/image" Target="../media/PCR-EAPCI-TEXTBOOK-Dark-v24094.png"/>
  <Relationship Id="rId4" Type="http://schemas.openxmlformats.org/officeDocument/2006/relationships/image" Target="../media/8d1cc59bae082cc3f499c086ce13418d4095.png"/>
  <Relationship Id="rId5" Type="http://schemas.openxmlformats.org/officeDocument/2006/relationships/image" Target="../media/346_4180_Figure254096.jpg"/>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12192000" cy="6905625"/>
          <a:chOff x="0" y="0"/>
          <a:chExt cx="12192000" cy="6905625"/>
        </a:xfrm>
      </p:grpSpPr>
      <p:pic>
        <p:nvPicPr>
          <p:cNvPr id="2" name="background" descr=""/>
          <p:cNvPicPr>
            <a:picLocks noChangeAspect="1"/>
          </p:cNvPicPr>
          <p:nvPr/>
        </p:nvPicPr>
        <p:blipFill>
          <a:blip r:embed="rId2"/>
          <a:stretch>
            <a:fillRect/>
          </a:stretch>
        </p:blipFill>
        <p:spPr>
          <a:xfrm>
            <a:off x="0" y="0"/>
            <a:ext cx="12192000" cy="6858000"/>
          </a:xfrm>
          <a:prstGeom prst="rect">
            <a:avLst/>
          </a:prstGeom>
          <a:noFill/>
        </p:spPr>
      </p:pic>
      <p:pic>
        <p:nvPicPr>
          <p:cNvPr id="3" name="The role of imaging in coronary chronic total occlusion intervention" descr=""/>
          <p:cNvPicPr>
            <a:picLocks noChangeAspect="1"/>
          </p:cNvPicPr>
          <p:nvPr/>
        </p:nvPicPr>
        <p:blipFill>
          <a:blip r:embed="rId3"/>
          <a:stretch>
            <a:fillRect/>
          </a:stretch>
        </p:blipFill>
        <p:spPr>
          <a:xfrm>
            <a:off x="142875" y="123825"/>
            <a:ext cx="2428875" cy="523875"/>
          </a:xfrm>
          <a:prstGeom prst="rect">
            <a:avLst/>
          </a:prstGeom>
          <a:noFill/>
        </p:spPr>
      </p:pic>
      <p:sp>
        <p:nvSpPr>
          <p:cNvPr id="4" name=""/>
          <p:cNvSpPr txBox="1"/>
          <p:nvPr/>
        </p:nvSpPr>
        <p:spPr>
          <a:xfrm>
            <a:off x="2857500" y="180975"/>
            <a:ext cx="91440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000" spc="0" u="none" cap="none">
                <a:solidFill>
                  <a:srgbClr val="ffffff">
                    <a:alpha val="100000"/>
                  </a:srgbClr>
                </a:solidFill>
                <a:latin typeface="Calibri"/>
              </a:rPr>
              <a:t><![CDATA[The role of imaging in coronary chronic total occlusion intervention]]></a:t>
            </a:r>
          </a:p>
        </p:txBody>
      </p:sp>
      <p:sp>
        <p:nvSpPr>
          <p:cNvPr id="5" name=""/>
          <p:cNvSpPr txBox="1"/>
          <p:nvPr/>
        </p:nvSpPr>
        <p:spPr>
          <a:xfrm>
            <a:off x="142875" y="6419850"/>
            <a:ext cx="8001000" cy="4762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ffffff">
                    <a:alpha val="100000"/>
                  </a:srgbClr>
                </a:solidFill>
                <a:latin typeface="Calibri"/>
              </a:rPr>
              <a:t><![CDATA[Masahisa Yamane, Kenya Nasu, Masaaki Okutsu, Makoto Sekiguchi]]></a:t>
            </a:r>
          </a:p>
        </p:txBody>
      </p:sp>
      <p:sp>
        <p:nvSpPr>
          <p:cNvPr id="6" name=""/>
          <p:cNvSpPr txBox="1"/>
          <p:nvPr/>
        </p:nvSpPr>
        <p:spPr>
          <a:xfrm>
            <a:off x="7620000" y="6429375"/>
            <a:ext cx="3429000" cy="4762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1100" spc="0" u="none" cap="none">
                <a:solidFill>
                  <a:srgbClr val="ffffff">
                    <a:alpha val="100000"/>
                  </a:srgbClr>
                </a:solidFill>
                <a:latin typeface="Calibri"/>
              </a:rPr>
              <a:t><![CDATA[©2025 Europa Group - All rights reserved.]]></a:t>
            </a:r>
          </a:p>
        </p:txBody>
      </p:sp>
      <p:pic>
        <p:nvPicPr>
          <p:cNvPr id="7" name="QRCode" descr="QRCode of the chapter"/>
          <p:cNvPicPr>
            <a:picLocks noChangeAspect="1"/>
          </p:cNvPicPr>
          <p:nvPr/>
        </p:nvPicPr>
        <p:blipFill>
          <a:blip r:embed="rId4"/>
          <a:stretch>
            <a:fillRect/>
          </a:stretch>
        </p:blipFill>
        <p:spPr>
          <a:xfrm>
            <a:off x="11144250" y="5810250"/>
            <a:ext cx="952500" cy="952500"/>
          </a:xfrm>
          <a:prstGeom prst="rect">
            <a:avLst/>
          </a:prstGeom>
          <a:noFill/>
        </p:spPr>
      </p:pic>
      <p:sp>
        <p:nvSpPr>
          <p:cNvPr id="8" name=""/>
          <p:cNvSpPr txBox="1"/>
          <p:nvPr/>
        </p:nvSpPr>
        <p:spPr>
          <a:xfrm>
            <a:off x="1143000" y="4981575"/>
            <a:ext cx="9906000" cy="1114425"/>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900" spc="0" u="none" cap="none">
                <a:solidFill>
                  <a:srgbClr val="000000">
                    <a:alpha val="100000"/>
                  </a:srgbClr>
                </a:solidFill>
                <a:latin typeface="Calibri"/>
              </a:rPr>
              <a:t><![CDATA[Figure 24]]></a:t>
            </a:r>
          </a:p>
          <a:p>
            <a:pPr algn="l" rtl="0" fontAlgn="base" marL="0" marR="0" indent="0" lvl="0">
              <a:lnSpc>
                <a:spcPct val="100000"/>
              </a:lnSpc>
              <a:spcBef>
                <a:spcPts val="0"/>
              </a:spcBef>
              <a:spcAft>
                <a:spcPts val="0"/>
              </a:spcAft>
            </a:pPr>
            <a:r>
              <a:rPr lang="en-US" strike="noStrike" sz="1300" spc="0" u="none" cap="none">
                <a:solidFill>
                  <a:srgbClr val="000000">
                    <a:alpha val="100000"/>
                  </a:srgbClr>
                </a:solidFill>
                <a:latin typeface="Calibri"/>
              </a:rPr>
              <a:t><![CDATA[Case 4. It is very difficult to locate the proximal CTO cap by angiographic analysis alone in (A). Pre-procedural Slab MIP in B), however, not only provided the location, morphology of the proximal and distal caps, but also shed the light of disease process of positive remodeling without calcification.]]></a:t>
            </a:r>
          </a:p>
        </p:txBody>
      </p:sp>
      <p:pic>
        <p:nvPicPr>
          <p:cNvPr id="9" name="346_4180_Figure25" descr=""/>
          <p:cNvPicPr>
            <a:picLocks noChangeAspect="1"/>
          </p:cNvPicPr>
          <p:nvPr/>
        </p:nvPicPr>
        <p:blipFill>
          <a:blip r:embed="rId5"/>
          <a:stretch>
            <a:fillRect/>
          </a:stretch>
        </p:blipFill>
        <p:spPr>
          <a:xfrm>
            <a:off x="3629025" y="952500"/>
            <a:ext cx="4914900" cy="3829050"/>
          </a:xfrm>
          <a:prstGeom prst="rect">
            <a:avLst/>
          </a:prstGeom>
          <a:noFill/>
        </p:spPr>
      </p:pic>
    </p:spTree>
  </p:cSld>
  <p:clrMapOvr>
    <a:masterClrMapping/>
  </p:clrMapOvr>
</p:sld>
</file>

<file path=ppt/theme/theme1.xml><?xml version="1.0" encoding="utf-8"?>
<a:theme xmlns:a="http://schemas.openxmlformats.org/drawingml/2006/main" name="Theme23">
  <a:themeElements>
    <a:clrScheme name="Theme23">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23">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23">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2025-07-31T08:38:53Z</dcterms:created>
  <dcterms:modified xsi:type="dcterms:W3CDTF">2025-07-31T08:38:53Z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