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Lst>
  <p:sldSz cx="12192000" cy="6667500"/>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presProps" Target="presProps.xml"/>
  <Relationship Id="rId5" Type="http://schemas.openxmlformats.org/officeDocument/2006/relationships/viewProps" Target="viewProps.xml"/>
  <Relationship Id="rId6"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42967405"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template-chapter3929.jpg"/>
  <Relationship Id="rId3" Type="http://schemas.openxmlformats.org/officeDocument/2006/relationships/image" Target="../media/PCR-EAPCI-TEXTBOOK-Dark-v23930.png"/>
  <Relationship Id="rId4" Type="http://schemas.openxmlformats.org/officeDocument/2006/relationships/image" Target="../media/9c8b56ee49e2d086f5d3a619d86d57503931.png"/>
  <Relationship Id="rId5" Type="http://schemas.openxmlformats.org/officeDocument/2006/relationships/image" Target="../media/346_4155_Figure9d3932.jpg"/>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12192000" cy="6905625"/>
          <a:chOff x="0" y="0"/>
          <a:chExt cx="12192000" cy="6905625"/>
        </a:xfrm>
      </p:grpSpPr>
      <p:pic>
        <p:nvPicPr>
          <p:cNvPr id="2" name="background" descr=""/>
          <p:cNvPicPr>
            <a:picLocks noChangeAspect="1"/>
          </p:cNvPicPr>
          <p:nvPr/>
        </p:nvPicPr>
        <p:blipFill>
          <a:blip r:embed="rId2"/>
          <a:stretch>
            <a:fillRect/>
          </a:stretch>
        </p:blipFill>
        <p:spPr>
          <a:xfrm>
            <a:off x="0" y="0"/>
            <a:ext cx="12192000" cy="6858000"/>
          </a:xfrm>
          <a:prstGeom prst="rect">
            <a:avLst/>
          </a:prstGeom>
          <a:noFill/>
        </p:spPr>
      </p:pic>
      <p:pic>
        <p:nvPicPr>
          <p:cNvPr id="3" name="The role of imaging in coronary chronic total occlusion intervention" descr=""/>
          <p:cNvPicPr>
            <a:picLocks noChangeAspect="1"/>
          </p:cNvPicPr>
          <p:nvPr/>
        </p:nvPicPr>
        <p:blipFill>
          <a:blip r:embed="rId3"/>
          <a:stretch>
            <a:fillRect/>
          </a:stretch>
        </p:blipFill>
        <p:spPr>
          <a:xfrm>
            <a:off x="142875" y="123825"/>
            <a:ext cx="2428875" cy="523875"/>
          </a:xfrm>
          <a:prstGeom prst="rect">
            <a:avLst/>
          </a:prstGeom>
          <a:noFill/>
        </p:spPr>
      </p:pic>
      <p:sp>
        <p:nvSpPr>
          <p:cNvPr id="4" name=""/>
          <p:cNvSpPr txBox="1"/>
          <p:nvPr/>
        </p:nvSpPr>
        <p:spPr>
          <a:xfrm>
            <a:off x="2857500" y="180975"/>
            <a:ext cx="91440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000" spc="0" u="none" cap="none">
                <a:solidFill>
                  <a:srgbClr val="ffffff">
                    <a:alpha val="100000"/>
                  </a:srgbClr>
                </a:solidFill>
                <a:latin typeface="Calibri"/>
              </a:rPr>
              <a:t><![CDATA[The role of imaging in coronary chronic total occlusion intervention]]></a:t>
            </a:r>
          </a:p>
        </p:txBody>
      </p:sp>
      <p:sp>
        <p:nvSpPr>
          <p:cNvPr id="5" name=""/>
          <p:cNvSpPr txBox="1"/>
          <p:nvPr/>
        </p:nvSpPr>
        <p:spPr>
          <a:xfrm>
            <a:off x="142875" y="6419850"/>
            <a:ext cx="8001000" cy="4762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ffffff">
                    <a:alpha val="100000"/>
                  </a:srgbClr>
                </a:solidFill>
                <a:latin typeface="Calibri"/>
              </a:rPr>
              <a:t><![CDATA[Masahisa Yamane, Kenya Nasu, Masaaki Okutsu, Makoto Sekiguchi]]></a:t>
            </a:r>
          </a:p>
        </p:txBody>
      </p:sp>
      <p:sp>
        <p:nvSpPr>
          <p:cNvPr id="6" name=""/>
          <p:cNvSpPr txBox="1"/>
          <p:nvPr/>
        </p:nvSpPr>
        <p:spPr>
          <a:xfrm>
            <a:off x="7620000" y="6429375"/>
            <a:ext cx="3429000" cy="4762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1100" spc="0" u="none" cap="none">
                <a:solidFill>
                  <a:srgbClr val="ffffff">
                    <a:alpha val="100000"/>
                  </a:srgbClr>
                </a:solidFill>
                <a:latin typeface="Calibri"/>
              </a:rPr>
              <a:t><![CDATA[©2025 Europa Group - All rights reserved.]]></a:t>
            </a:r>
          </a:p>
        </p:txBody>
      </p:sp>
      <p:pic>
        <p:nvPicPr>
          <p:cNvPr id="7" name="QRCode" descr="QRCode of the chapter"/>
          <p:cNvPicPr>
            <a:picLocks noChangeAspect="1"/>
          </p:cNvPicPr>
          <p:nvPr/>
        </p:nvPicPr>
        <p:blipFill>
          <a:blip r:embed="rId4"/>
          <a:stretch>
            <a:fillRect/>
          </a:stretch>
        </p:blipFill>
        <p:spPr>
          <a:xfrm>
            <a:off x="11144250" y="5810250"/>
            <a:ext cx="952500" cy="952500"/>
          </a:xfrm>
          <a:prstGeom prst="rect">
            <a:avLst/>
          </a:prstGeom>
          <a:noFill/>
        </p:spPr>
      </p:pic>
      <p:sp>
        <p:nvSpPr>
          <p:cNvPr id="8" name=""/>
          <p:cNvSpPr txBox="1"/>
          <p:nvPr/>
        </p:nvSpPr>
        <p:spPr>
          <a:xfrm>
            <a:off x="1143000" y="4486275"/>
            <a:ext cx="9906000" cy="1609725"/>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900" spc="0" u="none" cap="none">
                <a:solidFill>
                  <a:srgbClr val="000000">
                    <a:alpha val="100000"/>
                  </a:srgbClr>
                </a:solidFill>
                <a:latin typeface="Calibri"/>
              </a:rPr>
              <a:t><![CDATA[Figure 9d]]></a:t>
            </a:r>
          </a:p>
          <a:p>
            <a:pPr algn="l" rtl="0" fontAlgn="base" marL="0" marR="0" indent="0" lvl="0">
              <a:lnSpc>
                <a:spcPct val="100000"/>
              </a:lnSpc>
              <a:spcBef>
                <a:spcPts val="0"/>
              </a:spcBef>
              <a:spcAft>
                <a:spcPts val="0"/>
              </a:spcAft>
            </a:pPr>
            <a:r>
              <a:rPr lang="en-US" strike="noStrike" sz="1300" spc="0" u="none" cap="none">
                <a:solidFill>
                  <a:srgbClr val="000000">
                    <a:alpha val="100000"/>
                  </a:srgbClr>
                </a:solidFill>
                <a:latin typeface="Calibri"/>
              </a:rPr>
              <a:t><![CDATA[IVUS finding and angiogram from RAO30°CRA30° A1 and A2: Proximal bifurcation. Guide wire in conus branch (yellow arrow) came from 9 o’clock (left side of IVUS catheter). B1 and B2: the point of deviation. Target intimal plaque was seen at 8 o’clock. C1 and C2: IVUS catheter was located in sub-intimal space with a small semi-lunar hematoma (pink arrows). Target intimal plaque was seen at 8 o’clock (blue dot line circle). In RAO30°CRA30°view, IVUS guide wire and IVUS catheter were overlapped and side branch guide wire were seen left side of IVUVS catheter. Therefore, the red arrow is RAO CRA projection in IVUS image(A2,B2, and C2).]]></a:t>
            </a:r>
          </a:p>
        </p:txBody>
      </p:sp>
      <p:pic>
        <p:nvPicPr>
          <p:cNvPr id="9" name="346_4155_Figure9d" descr=""/>
          <p:cNvPicPr>
            <a:picLocks noChangeAspect="1"/>
          </p:cNvPicPr>
          <p:nvPr/>
        </p:nvPicPr>
        <p:blipFill>
          <a:blip r:embed="rId5"/>
          <a:stretch>
            <a:fillRect/>
          </a:stretch>
        </p:blipFill>
        <p:spPr>
          <a:xfrm>
            <a:off x="4000500" y="952500"/>
            <a:ext cx="4171950" cy="3343275"/>
          </a:xfrm>
          <a:prstGeom prst="rect">
            <a:avLst/>
          </a:prstGeom>
          <a:noFill/>
        </p:spPr>
      </p:pic>
    </p:spTree>
  </p:cSld>
  <p:clrMapOvr>
    <a:masterClrMapping/>
  </p:clrMapOvr>
</p:sld>
</file>

<file path=ppt/theme/theme1.xml><?xml version="1.0" encoding="utf-8"?>
<a:theme xmlns:a="http://schemas.openxmlformats.org/drawingml/2006/main" name="Theme88">
  <a:themeElements>
    <a:clrScheme name="Theme88">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88">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88">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2025-07-31T08:38:52Z</dcterms:created>
  <dcterms:modified xsi:type="dcterms:W3CDTF">2025-07-31T08:38:52Z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