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6675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296737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42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late-chapter2633.jpg"/>
  <Relationship Id="rId3" Type="http://schemas.openxmlformats.org/officeDocument/2006/relationships/image" Target="../media/PCR-EAPCI-TEXTBOOK-Dark-v22634.png"/>
  <Relationship Id="rId4" Type="http://schemas.openxmlformats.org/officeDocument/2006/relationships/image" Target="../media/1ce0dbcfffe0cbc4df667b1f257fb4442635.png"/>
  <Relationship Id="rId5" Type="http://schemas.openxmlformats.org/officeDocument/2006/relationships/image" Target="../media/121_4634_Fig01263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905625"/>
          <a:chOff x="0" y="0"/>
          <a:chExt cx="12192000" cy="6905625"/>
        </a:xfrm>
      </p:grpSpPr>
      <p:pic>
        <p:nvPicPr>
          <p:cNvPr id="2" name="background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Transcatheter mitral valve repair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23825"/>
            <a:ext cx="2428875" cy="523875"/>
          </a:xfrm>
          <a:prstGeom prst="rect">
            <a:avLst/>
          </a:prstGeom>
          <a:noFill/>
        </p:spPr>
      </p:pic>
      <p:sp>
        <p:nvSpPr>
          <p:cNvPr id="4" name=""/>
          <p:cNvSpPr txBox="1"/>
          <p:nvPr/>
        </p:nvSpPr>
        <p:spPr>
          <a:xfrm>
            <a:off x="2857500" y="180975"/>
            <a:ext cx="91440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0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Transcatheter mitral valve repair]]></a:t>
            </a:r>
          </a:p>
        </p:txBody>
      </p:sp>
      <p:sp>
        <p:nvSpPr>
          <p:cNvPr id="5" name=""/>
          <p:cNvSpPr txBox="1"/>
          <p:nvPr/>
        </p:nvSpPr>
        <p:spPr>
          <a:xfrm>
            <a:off x="142875" y="6419850"/>
            <a:ext cx="8001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Olaf W. Franzen, Ole De Backer, Mirjam Wild, Lars Sondergaard]]></a:t>
            </a:r>
          </a:p>
        </p:txBody>
      </p:sp>
      <p:sp>
        <p:nvSpPr>
          <p:cNvPr id="6" name=""/>
          <p:cNvSpPr txBox="1"/>
          <p:nvPr/>
        </p:nvSpPr>
        <p:spPr>
          <a:xfrm>
            <a:off x="7620000" y="6429375"/>
            <a:ext cx="3429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©2025 Europa Group - All rights reserved.]]></a:t>
            </a:r>
          </a:p>
        </p:txBody>
      </p:sp>
      <p:pic>
        <p:nvPicPr>
          <p:cNvPr id="7" name="QRCode" descr="QRCode of the chapt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50" y="5810250"/>
            <a:ext cx="952500" cy="952500"/>
          </a:xfrm>
          <a:prstGeom prst="rect">
            <a:avLst/>
          </a:prstGeom>
          <a:noFill/>
        </p:spPr>
      </p:pic>
      <p:sp>
        <p:nvSpPr>
          <p:cNvPr id="8" name=""/>
          <p:cNvSpPr txBox="1"/>
          <p:nvPr/>
        </p:nvSpPr>
        <p:spPr>
          <a:xfrm>
            <a:off x="1143000" y="4486275"/>
            <a:ext cx="9906000" cy="16097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9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1]]></a:t>
            </a: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3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arillonTM Mitral Contour SystemTM.
(A) Components of the CarillonTM implanted device – the distal and proximal anchor are implanted in the great cardiac vein (GCV) and coronary sinus (CS), respectively. (B) Components of the Carillon Handle Assembly. (C-D) The REDUCE-FMR (Carillon Mitral Contour System for Reducing Functional Mitral Regurgitation) trial was a randomized, placebo-controlled, double-blind, proof-of-concept study that demonstrated significant reduction in mitral regurgitation as well as reverse remodeling at 1 year in a comparison between the CarillonTM Mitral Contour SystemTM and a sham procedure. Images courtesy of and provided by Cardiac Dimensions Inc.]]></a:t>
            </a:r>
          </a:p>
        </p:txBody>
      </p:sp>
      <p:pic>
        <p:nvPicPr>
          <p:cNvPr id="9" name="121_4634_Fig01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025" y="952500"/>
            <a:ext cx="26289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5">
  <a:themeElements>
    <a:clrScheme name="Theme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Unknown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2025-07-31T08:38:25Z</dcterms:created>
  <dcterms:modified xsi:type="dcterms:W3CDTF">2025-07-31T08:38:25Z</dcterms:modified>
  <dc:title>Untitled Presentation</dc:title>
  <dc:description/>
  <dc:subject/>
  <cp:keywords/>
  <cp:category/>
  <cp:revision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