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Lst>
  <p:sldSz cx="12192000" cy="6667500"/>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presProps" Target="presProps.xml"/>
  <Relationship Id="rId5" Type="http://schemas.openxmlformats.org/officeDocument/2006/relationships/viewProps" Target="viewProps.xml"/>
  <Relationship Id="rId6"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42967379" r:id="rId1"/>
  </p:sldLayoutIdLst>
  <p:txStyles>
    <p:titleStyle>
      <a:lvl1pPr algn="ctr">
        <a:defRPr sz="4400" kern="1200">
          <a:solidFill>
            <a:schemeClr val="lt1"/>
          </a:solidFill>
        </a:defRPr>
      </a:lvl1pPr>
      <a:extLst/>
    </p:titleStyle>
    <p:bodyStyle>
      <a:lvl1pPr algn="ctr" indent="-342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emplate-chapter2753.jpg"/>
  <Relationship Id="rId3" Type="http://schemas.openxmlformats.org/officeDocument/2006/relationships/image" Target="../media/PCR-EAPCI-TEXTBOOK-Dark-v22754.png"/>
  <Relationship Id="rId4" Type="http://schemas.openxmlformats.org/officeDocument/2006/relationships/image" Target="../media/8d828a20faeecf30096d513cb91e61d92755.png"/>
  <Relationship Id="rId5" Type="http://schemas.openxmlformats.org/officeDocument/2006/relationships/image" Target="../media/121_4656_Fig022756.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12192000" cy="6905625"/>
          <a:chOff x="0" y="0"/>
          <a:chExt cx="12192000" cy="6905625"/>
        </a:xfrm>
      </p:grpSpPr>
      <p:pic>
        <p:nvPicPr>
          <p:cNvPr id="2" name="background" descr=""/>
          <p:cNvPicPr>
            <a:picLocks noChangeAspect="1"/>
          </p:cNvPicPr>
          <p:nvPr/>
        </p:nvPicPr>
        <p:blipFill>
          <a:blip r:embed="rId2"/>
          <a:stretch>
            <a:fillRect/>
          </a:stretch>
        </p:blipFill>
        <p:spPr>
          <a:xfrm>
            <a:off x="0" y="0"/>
            <a:ext cx="12192000" cy="6858000"/>
          </a:xfrm>
          <a:prstGeom prst="rect">
            <a:avLst/>
          </a:prstGeom>
          <a:noFill/>
        </p:spPr>
      </p:pic>
      <p:pic>
        <p:nvPicPr>
          <p:cNvPr id="3" name="Transcatheter mitral valve repair" descr=""/>
          <p:cNvPicPr>
            <a:picLocks noChangeAspect="1"/>
          </p:cNvPicPr>
          <p:nvPr/>
        </p:nvPicPr>
        <p:blipFill>
          <a:blip r:embed="rId3"/>
          <a:stretch>
            <a:fillRect/>
          </a:stretch>
        </p:blipFill>
        <p:spPr>
          <a:xfrm>
            <a:off x="142875" y="123825"/>
            <a:ext cx="2428875" cy="523875"/>
          </a:xfrm>
          <a:prstGeom prst="rect">
            <a:avLst/>
          </a:prstGeom>
          <a:noFill/>
        </p:spPr>
      </p:pic>
      <p:sp>
        <p:nvSpPr>
          <p:cNvPr id="4" name=""/>
          <p:cNvSpPr txBox="1"/>
          <p:nvPr/>
        </p:nvSpPr>
        <p:spPr>
          <a:xfrm>
            <a:off x="2857500" y="180975"/>
            <a:ext cx="9144000" cy="571500"/>
          </a:xfrm>
          <a:prstGeom prst="rect">
            <a:avLst/>
          </a:prstGeom>
          <a:noFill/>
        </p:spPr>
        <p:txBody>
          <a:bodyPr anchorCtr="0" rtlCol="0" vert="horz" bIns="45720" lIns="91440" rIns="91440" tIns="45720">
            <a:spAutoFit/>
          </a:bodyPr>
          <a:lstStyle/>
          <a:p>
            <a:pPr algn="r" rtl="0" fontAlgn="base" marL="0" marR="0" indent="0" lvl="0">
              <a:lnSpc>
                <a:spcPct val="100000"/>
              </a:lnSpc>
              <a:spcBef>
                <a:spcPts val="0"/>
              </a:spcBef>
              <a:spcAft>
                <a:spcPts val="0"/>
              </a:spcAft>
            </a:pPr>
            <a:r>
              <a:rPr lang="en-US" b="1" strike="noStrike" sz="2000" spc="0" u="none" cap="none">
                <a:solidFill>
                  <a:srgbClr val="ffffff">
                    <a:alpha val="100000"/>
                  </a:srgbClr>
                </a:solidFill>
                <a:latin typeface="Calibri"/>
              </a:rPr>
              <a:t><![CDATA[Transcatheter mitral valve repair]]></a:t>
            </a:r>
          </a:p>
        </p:txBody>
      </p:sp>
      <p:sp>
        <p:nvSpPr>
          <p:cNvPr id="5" name=""/>
          <p:cNvSpPr txBox="1"/>
          <p:nvPr/>
        </p:nvSpPr>
        <p:spPr>
          <a:xfrm>
            <a:off x="142875" y="6419850"/>
            <a:ext cx="8001000" cy="476250"/>
          </a:xfrm>
          <a:prstGeom prst="rect">
            <a:avLst/>
          </a:prstGeom>
          <a:noFill/>
        </p:spPr>
        <p:txBody>
          <a:bodyPr anchorCtr="0" rtlCol="0" vert="horz" bIns="45720" lIns="91440" rIns="91440" tIns="45720">
            <a:spAutoFit/>
          </a:bodyPr>
          <a:lstStyle/>
          <a:p>
            <a:pPr algn="l" rtl="0" fontAlgn="base" marL="0" marR="0" indent="0" lvl="0">
              <a:lnSpc>
                <a:spcPct val="100000"/>
              </a:lnSpc>
              <a:spcBef>
                <a:spcPts val="0"/>
              </a:spcBef>
              <a:spcAft>
                <a:spcPts val="0"/>
              </a:spcAft>
            </a:pPr>
            <a:r>
              <a:rPr lang="en-US" b="1" strike="noStrike" sz="1100" spc="0" u="none" cap="none">
                <a:solidFill>
                  <a:srgbClr val="ffffff">
                    <a:alpha val="100000"/>
                  </a:srgbClr>
                </a:solidFill>
                <a:latin typeface="Calibri"/>
              </a:rPr>
              <a:t><![CDATA[Olaf W. Franzen, Ole De Backer, Mirjam Wild, Lars Sondergaard]]></a:t>
            </a:r>
          </a:p>
        </p:txBody>
      </p:sp>
      <p:sp>
        <p:nvSpPr>
          <p:cNvPr id="6" name=""/>
          <p:cNvSpPr txBox="1"/>
          <p:nvPr/>
        </p:nvSpPr>
        <p:spPr>
          <a:xfrm>
            <a:off x="7620000" y="6429375"/>
            <a:ext cx="3429000" cy="476250"/>
          </a:xfrm>
          <a:prstGeom prst="rect">
            <a:avLst/>
          </a:prstGeom>
          <a:noFill/>
        </p:spPr>
        <p:txBody>
          <a:bodyPr anchorCtr="0" rtlCol="0" vert="horz" bIns="45720" lIns="91440" rIns="91440" tIns="45720">
            <a:spAutoFit/>
          </a:bodyPr>
          <a:lstStyle/>
          <a:p>
            <a:pPr algn="r" rtl="0" fontAlgn="base" marL="0" marR="0" indent="0" lvl="0">
              <a:lnSpc>
                <a:spcPct val="100000"/>
              </a:lnSpc>
              <a:spcBef>
                <a:spcPts val="0"/>
              </a:spcBef>
              <a:spcAft>
                <a:spcPts val="0"/>
              </a:spcAft>
            </a:pPr>
            <a:r>
              <a:rPr lang="en-US" strike="noStrike" sz="1100" spc="0" u="none" cap="none">
                <a:solidFill>
                  <a:srgbClr val="ffffff">
                    <a:alpha val="100000"/>
                  </a:srgbClr>
                </a:solidFill>
                <a:latin typeface="Calibri"/>
              </a:rPr>
              <a:t><![CDATA[©2025 Europa Group - All rights reserved.]]></a:t>
            </a:r>
          </a:p>
        </p:txBody>
      </p:sp>
      <p:pic>
        <p:nvPicPr>
          <p:cNvPr id="7" name="QRCode" descr="QRCode of the chapter"/>
          <p:cNvPicPr>
            <a:picLocks noChangeAspect="1"/>
          </p:cNvPicPr>
          <p:nvPr/>
        </p:nvPicPr>
        <p:blipFill>
          <a:blip r:embed="rId4"/>
          <a:stretch>
            <a:fillRect/>
          </a:stretch>
        </p:blipFill>
        <p:spPr>
          <a:xfrm>
            <a:off x="11144250" y="5810250"/>
            <a:ext cx="952500" cy="952500"/>
          </a:xfrm>
          <a:prstGeom prst="rect">
            <a:avLst/>
          </a:prstGeom>
          <a:noFill/>
        </p:spPr>
      </p:pic>
      <p:sp>
        <p:nvSpPr>
          <p:cNvPr id="8" name=""/>
          <p:cNvSpPr txBox="1"/>
          <p:nvPr/>
        </p:nvSpPr>
        <p:spPr>
          <a:xfrm>
            <a:off x="1143000" y="3743325"/>
            <a:ext cx="9906000" cy="2352675"/>
          </a:xfrm>
          <a:prstGeom prst="rect">
            <a:avLst/>
          </a:prstGeom>
          <a:noFill/>
        </p:spPr>
        <p:txBody>
          <a:bodyPr anchorCtr="0" rtlCol="0" vert="horz" bIns="45720" lIns="91440" rIns="91440" tIns="45720">
            <a:spAutoFit/>
          </a:bodyPr>
          <a:lstStyle/>
          <a:p>
            <a:pPr algn="l" rtl="0" fontAlgn="base" marL="0" marR="0" indent="0" lvl="0">
              <a:lnSpc>
                <a:spcPct val="100000"/>
              </a:lnSpc>
              <a:spcBef>
                <a:spcPts val="0"/>
              </a:spcBef>
              <a:spcAft>
                <a:spcPts val="0"/>
              </a:spcAft>
            </a:pPr>
            <a:r>
              <a:rPr lang="en-US" b="1" strike="noStrike" sz="1900" spc="0" u="none" cap="none">
                <a:solidFill>
                  <a:srgbClr val="000000">
                    <a:alpha val="100000"/>
                  </a:srgbClr>
                </a:solidFill>
                <a:latin typeface="Calibri"/>
              </a:rPr>
              <a:t><![CDATA[Figure 2]]></a:t>
            </a:r>
          </a:p>
          <a:p>
            <a:pPr algn="l" rtl="0" fontAlgn="base" marL="0" marR="0" indent="0" lvl="0">
              <a:lnSpc>
                <a:spcPct val="100000"/>
              </a:lnSpc>
              <a:spcBef>
                <a:spcPts val="0"/>
              </a:spcBef>
              <a:spcAft>
                <a:spcPts val="0"/>
              </a:spcAft>
            </a:pPr>
            <a:r>
              <a:rPr lang="en-US" strike="noStrike" sz="1300" spc="0" u="none" cap="none">
                <a:solidFill>
                  <a:srgbClr val="000000">
                    <a:alpha val="100000"/>
                  </a:srgbClr>
                </a:solidFill>
                <a:latin typeface="Calibri"/>
              </a:rPr>
              <a:t><![CDATA[ARTOTM implantation steps.
(A) Insertion of a guide wire in the great cardiac vein (GCV) via the right jugular vein and transseptal insertion of a guide wire and 12 Fr sheath into the left atrium (LA). (B) Insertion of GCV and LA magnetic catheters, which should connect at the side of the posterior mitral leaflet. (C) Insertion of the crossing wire from GCV to LA side through the magnetic catheters. (D) Following removal of the magnetic catheters and exchanging the crossing wire with the bridge-extension wire, implantation of the T-bar device in the lateral wall via the GCV. (E) Next, implantation of the septal device. (F) Tensioning of the ‘bridge wire’ between the T-bar in the GCV and septal anchor, resulting in shortening of the mitral annulus anterior-posterior diameter and MR reduction. Once the final position is achieved, the suture is cut and secured with a suture lock. The procedure is performed under general anesthesia and requires intraprocedural transesophageal echocardiography (TEE) guidance. Images courtesy of and provided by MVRx Inc.]]></a:t>
            </a:r>
          </a:p>
        </p:txBody>
      </p:sp>
      <p:pic>
        <p:nvPicPr>
          <p:cNvPr id="9" name="121_4656_Fig02" descr=""/>
          <p:cNvPicPr>
            <a:picLocks noChangeAspect="1"/>
          </p:cNvPicPr>
          <p:nvPr/>
        </p:nvPicPr>
        <p:blipFill>
          <a:blip r:embed="rId5"/>
          <a:stretch>
            <a:fillRect/>
          </a:stretch>
        </p:blipFill>
        <p:spPr>
          <a:xfrm>
            <a:off x="5010150" y="952500"/>
            <a:ext cx="2152650" cy="2600325"/>
          </a:xfrm>
          <a:prstGeom prst="rect">
            <a:avLst/>
          </a:prstGeom>
          <a:noFill/>
        </p:spPr>
      </p:pic>
    </p:spTree>
  </p:cSld>
  <p:clrMapOvr>
    <a:masterClrMapping/>
  </p:clrMapOvr>
</p:sld>
</file>

<file path=ppt/theme/theme1.xml><?xml version="1.0" encoding="utf-8"?>
<a:theme xmlns:a="http://schemas.openxmlformats.org/drawingml/2006/main" name="Theme70">
  <a:themeElements>
    <a:clrScheme name="Theme7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1</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Unknown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2025-07-31T08:38:25Z</dcterms:created>
  <dcterms:modified xsi:type="dcterms:W3CDTF">2025-07-31T08:38:25Z</dcterms:modified>
  <dc:title>Untitled Presentation</dc:title>
  <dc:description/>
  <dc:subject/>
  <cp:keywords/>
  <cp:category/>
  <cp:revision/>
  <cp:contentStatus/>
</cp:coreProperties>
</file>

<file path=docProps/custom.xml><?xml version="1.0" encoding="utf-8"?>
<Properties xmlns="http://schemas.openxmlformats.org/officeDocument/2006/custom-properties" xmlns:vt="http://schemas.openxmlformats.org/officeDocument/2006/docPropsVTypes"/>
</file>