
<file path=[Content_Types].xml><?xml version="1.0" encoding="utf-8"?>
<Types xmlns="http://schemas.openxmlformats.org/package/2006/content-types">
  <Default Extension="rels" ContentType="application/vnd.openxmlformats-package.relationships+xml"/>
  <Default Extension="xml" ContentType="application/xml"/>
  <Default Extension="svg" ContentType="image/svg+xml"/>
  <Override PartName="/ppt/presentation.xml" ContentType="application/vnd.openxmlformats-officedocument.presentationml.presentation.main+xml"/>
  <Override PartName="/ppt/presProps.xml" ContentType="application/vnd.openxmlformats-officedocument.presentationml.presProps+xml"/>
  <Override PartName="/ppt/tableStyles.xml" ContentType="application/vnd.openxmlformats-officedocument.presentationml.tableStyles+xml"/>
  <Override PartName="/ppt/viewProps.xml" ContentType="application/vnd.openxmlformats-officedocument.presentationml.viewProps+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slideMasters/slideMaster1.xml" ContentType="application/vnd.openxmlformats-officedocument.presentationml.slideMaster+xml"/>
  <Override PartName="/ppt/theme/theme1.xml" ContentType="application/vnd.openxmlformats-officedocument.theme+xml"/>
  <Override PartName="/ppt/slideLayouts/slideLayout1.xml" ContentType="application/vnd.openxmlformats-officedocument.presentationml.slideLayout+xml"/>
  <Override PartName="/ppt/slides/slide1.xml" ContentType="application/vnd.openxmlformats-officedocument.presentationml.slide+xml"/>
  <Default Extension="gif" ContentType="image/gif"/>
  <Default Extension="jpg" ContentType="image/jpeg"/>
  <Default Extension="jpeg" ContentType="image/jpeg"/>
  <Default Extension="png" ContentType="image/png"/>
  <Default Extension="xlsx" ContentType="application/vnd.openxmlformats-officedocument.spreadsheetml.sheet"/>
</Types>
</file>

<file path=_rels/.rels><?xml version="1.0" encoding="UTF-8" standalone="yes"?>
<Relationships xmlns="http://schemas.openxmlformats.org/package/2006/relationships">
  <Relationship Id="rId1" Type="http://schemas.openxmlformats.org/officeDocument/2006/relationships/officeDocument" Target="ppt/presentation.xml"/>
  <Relationship Id="rId2" Type="http://schemas.openxmlformats.org/package/2006/relationships/metadata/core-properties" Target="docProps/core.xml"/>
  <Relationship Id="rId3" Type="http://schemas.openxmlformats.org/officeDocument/2006/relationships/extended-properties" Target="docProps/app.xml"/>
  <Relationship Id="rId4" Type="http://schemas.openxmlformats.org/officeDocument/2006/relationships/custom-properties" Target="docProps/custom.xml"/>
</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sldIdLst>
    <p:sldId id="256" r:id="rId3"/>
  </p:sldIdLst>
  <p:sldSz cx="12192000" cy="6667500"/>
  <p:notesSz cx="6858000" cy="9144000"/>
  <p:defaultTextStyle>
    <a:defPPr>
      <a:defRPr lang="fr-FR"/>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showComments="0" lastView="sldView">
  <p:slideViewPr>
    <p:cSldViewPr>
      <p:cViewPr>
        <p:scale>
          <a:sx d="100" n="100"/>
          <a:sy d="100" n="100"/>
        </p:scale>
        <p:origin x="0" y="0"/>
      </p:cViewPr>
    </p:cSldViewPr>
  </p:slideViewPr>
</p:viewPr>
</file>

<file path=ppt/_rels/presentation.xml.rels><?xml version="1.0" encoding="UTF-8" standalone="yes"?>
<Relationships xmlns="http://schemas.openxmlformats.org/package/2006/relationships">
  <Relationship Id="rId1" Type="http://schemas.openxmlformats.org/officeDocument/2006/relationships/slideMaster" Target="slideMasters/slideMaster1.xml"/>
  <Relationship Id="rId2" Type="http://schemas.openxmlformats.org/officeDocument/2006/relationships/theme" Target="theme/theme1.xml"/>
  <Relationship Id="rId3" Type="http://schemas.openxmlformats.org/officeDocument/2006/relationships/slide" Target="slides/slide1.xml"/>
  <Relationship Id="rId4" Type="http://schemas.openxmlformats.org/officeDocument/2006/relationships/presProps" Target="presProps.xml"/>
  <Relationship Id="rId5" Type="http://schemas.openxmlformats.org/officeDocument/2006/relationships/viewProps" Target="viewProps.xml"/>
  <Relationship Id="rId6" Type="http://schemas.openxmlformats.org/officeDocument/2006/relationships/tableStyles" Target="tableStyles.xml"/>
</Relationships>

</file>

<file path=ppt/slideLayouts/_rels/slideLayout1.xml.rels><?xml version="1.0" encoding="UTF-8" standalone="yes"?>
<Relationships xmlns="http://schemas.openxmlformats.org/package/2006/relationships">
  <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p:spTree>
      <p:nvGrpSpPr>
        <p:cNvPr id="1" name=""/>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theme" Target="../theme/theme1.xml"/>
</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442967379" r:id="rId1"/>
  </p:sldLayoutIdLst>
  <p:txStyles>
    <p:titleStyle>
      <a:lvl1pPr algn="ctr">
        <a:defRPr sz="4400" kern="1200">
          <a:solidFill>
            <a:schemeClr val="lt1"/>
          </a:solidFill>
        </a:defRPr>
      </a:lvl1pPr>
      <a:extLst/>
    </p:titleStyle>
    <p:bodyStyle>
      <a:lvl1pPr algn="ctr" indent="-342900">
        <a:defRPr sz="3200" kern="1200">
          <a:solidFill>
            <a:schemeClr val="tx1"/>
          </a:solidFill>
        </a:defRPr>
      </a:lvl1pPr>
      <a:extLst/>
    </p:bodyStyle>
    <p:otherStyle>
      <a:defPPr algn="ctr">
        <a:defRPr kern="1200">
          <a:solidFill>
            <a:schemeClr val="tx1"/>
          </a:solidFill>
        </a:defRPr>
      </a:defPPr>
      <a:extLst/>
    </p:otherStyle>
  </p:txStyles>
</p:sldMaster>
</file>

<file path=ppt/slides/_rels/slide1.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template-chapter2637.jpg"/>
  <Relationship Id="rId3" Type="http://schemas.openxmlformats.org/officeDocument/2006/relationships/image" Target="../media/PCR-EAPCI-TEXTBOOK-Dark-v22638.png"/>
  <Relationship Id="rId4" Type="http://schemas.openxmlformats.org/officeDocument/2006/relationships/image" Target="../media/4657563325a0d0c69652e67c680b61362639.png"/>
  <Relationship Id="rId5" Type="http://schemas.openxmlformats.org/officeDocument/2006/relationships/image" Target="../media/121_4657_Fig032640.jpg"/>
</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12192000" cy="6905625"/>
          <a:chOff x="0" y="0"/>
          <a:chExt cx="12192000" cy="6905625"/>
        </a:xfrm>
      </p:grpSpPr>
      <p:pic>
        <p:nvPicPr>
          <p:cNvPr id="2" name="background" descr=""/>
          <p:cNvPicPr>
            <a:picLocks noChangeAspect="1"/>
          </p:cNvPicPr>
          <p:nvPr/>
        </p:nvPicPr>
        <p:blipFill>
          <a:blip r:embed="rId2"/>
          <a:stretch>
            <a:fillRect/>
          </a:stretch>
        </p:blipFill>
        <p:spPr>
          <a:xfrm>
            <a:off x="0" y="0"/>
            <a:ext cx="12192000" cy="6858000"/>
          </a:xfrm>
          <a:prstGeom prst="rect">
            <a:avLst/>
          </a:prstGeom>
          <a:noFill/>
        </p:spPr>
      </p:pic>
      <p:pic>
        <p:nvPicPr>
          <p:cNvPr id="3" name="Transcatheter mitral valve repair" descr=""/>
          <p:cNvPicPr>
            <a:picLocks noChangeAspect="1"/>
          </p:cNvPicPr>
          <p:nvPr/>
        </p:nvPicPr>
        <p:blipFill>
          <a:blip r:embed="rId3"/>
          <a:stretch>
            <a:fillRect/>
          </a:stretch>
        </p:blipFill>
        <p:spPr>
          <a:xfrm>
            <a:off x="142875" y="123825"/>
            <a:ext cx="2428875" cy="523875"/>
          </a:xfrm>
          <a:prstGeom prst="rect">
            <a:avLst/>
          </a:prstGeom>
          <a:noFill/>
        </p:spPr>
      </p:pic>
      <p:sp>
        <p:nvSpPr>
          <p:cNvPr id="4" name=""/>
          <p:cNvSpPr txBox="1"/>
          <p:nvPr/>
        </p:nvSpPr>
        <p:spPr>
          <a:xfrm>
            <a:off x="2857500" y="180975"/>
            <a:ext cx="9144000" cy="571500"/>
          </a:xfrm>
          <a:prstGeom prst="rect">
            <a:avLst/>
          </a:prstGeom>
          <a:noFill/>
        </p:spPr>
        <p:txBody>
          <a:bodyPr anchorCtr="0" rtlCol="0" vert="horz" bIns="45720" lIns="91440" rIns="91440" tIns="45720">
            <a:spAutoFit/>
          </a:bodyPr>
          <a:lstStyle/>
          <a:p>
            <a:pPr algn="r" rtl="0" fontAlgn="base" marL="0" marR="0" indent="0" lvl="0">
              <a:lnSpc>
                <a:spcPct val="100000"/>
              </a:lnSpc>
              <a:spcBef>
                <a:spcPts val="0"/>
              </a:spcBef>
              <a:spcAft>
                <a:spcPts val="0"/>
              </a:spcAft>
            </a:pPr>
            <a:r>
              <a:rPr lang="en-US" b="1" strike="noStrike" sz="2000" spc="0" u="none" cap="none">
                <a:solidFill>
                  <a:srgbClr val="ffffff">
                    <a:alpha val="100000"/>
                  </a:srgbClr>
                </a:solidFill>
                <a:latin typeface="Calibri"/>
              </a:rPr>
              <a:t><![CDATA[Transcatheter mitral valve repair]]></a:t>
            </a:r>
          </a:p>
        </p:txBody>
      </p:sp>
      <p:sp>
        <p:nvSpPr>
          <p:cNvPr id="5" name=""/>
          <p:cNvSpPr txBox="1"/>
          <p:nvPr/>
        </p:nvSpPr>
        <p:spPr>
          <a:xfrm>
            <a:off x="142875" y="6419850"/>
            <a:ext cx="8001000" cy="476250"/>
          </a:xfrm>
          <a:prstGeom prst="rect">
            <a:avLst/>
          </a:prstGeom>
          <a:noFill/>
        </p:spPr>
        <p:txBody>
          <a:bodyPr anchorCtr="0" rtlCol="0" vert="horz" bIns="45720" lIns="91440" rIns="91440" tIns="45720">
            <a:spAutoFit/>
          </a:bodyPr>
          <a:lstStyle/>
          <a:p>
            <a:pPr algn="l" rtl="0" fontAlgn="base" marL="0" marR="0" indent="0" lvl="0">
              <a:lnSpc>
                <a:spcPct val="100000"/>
              </a:lnSpc>
              <a:spcBef>
                <a:spcPts val="0"/>
              </a:spcBef>
              <a:spcAft>
                <a:spcPts val="0"/>
              </a:spcAft>
            </a:pPr>
            <a:r>
              <a:rPr lang="en-US" b="1" strike="noStrike" sz="1100" spc="0" u="none" cap="none">
                <a:solidFill>
                  <a:srgbClr val="ffffff">
                    <a:alpha val="100000"/>
                  </a:srgbClr>
                </a:solidFill>
                <a:latin typeface="Calibri"/>
              </a:rPr>
              <a:t><![CDATA[Olaf W. Franzen, Ole De Backer, Mirjam Wild, Lars Sondergaard]]></a:t>
            </a:r>
          </a:p>
        </p:txBody>
      </p:sp>
      <p:sp>
        <p:nvSpPr>
          <p:cNvPr id="6" name=""/>
          <p:cNvSpPr txBox="1"/>
          <p:nvPr/>
        </p:nvSpPr>
        <p:spPr>
          <a:xfrm>
            <a:off x="7620000" y="6429375"/>
            <a:ext cx="3429000" cy="476250"/>
          </a:xfrm>
          <a:prstGeom prst="rect">
            <a:avLst/>
          </a:prstGeom>
          <a:noFill/>
        </p:spPr>
        <p:txBody>
          <a:bodyPr anchorCtr="0" rtlCol="0" vert="horz" bIns="45720" lIns="91440" rIns="91440" tIns="45720">
            <a:spAutoFit/>
          </a:bodyPr>
          <a:lstStyle/>
          <a:p>
            <a:pPr algn="r" rtl="0" fontAlgn="base" marL="0" marR="0" indent="0" lvl="0">
              <a:lnSpc>
                <a:spcPct val="100000"/>
              </a:lnSpc>
              <a:spcBef>
                <a:spcPts val="0"/>
              </a:spcBef>
              <a:spcAft>
                <a:spcPts val="0"/>
              </a:spcAft>
            </a:pPr>
            <a:r>
              <a:rPr lang="en-US" strike="noStrike" sz="1100" spc="0" u="none" cap="none">
                <a:solidFill>
                  <a:srgbClr val="ffffff">
                    <a:alpha val="100000"/>
                  </a:srgbClr>
                </a:solidFill>
                <a:latin typeface="Calibri"/>
              </a:rPr>
              <a:t><![CDATA[©2025 Europa Group - All rights reserved.]]></a:t>
            </a:r>
          </a:p>
        </p:txBody>
      </p:sp>
      <p:pic>
        <p:nvPicPr>
          <p:cNvPr id="7" name="QRCode" descr="QRCode of the chapter"/>
          <p:cNvPicPr>
            <a:picLocks noChangeAspect="1"/>
          </p:cNvPicPr>
          <p:nvPr/>
        </p:nvPicPr>
        <p:blipFill>
          <a:blip r:embed="rId4"/>
          <a:stretch>
            <a:fillRect/>
          </a:stretch>
        </p:blipFill>
        <p:spPr>
          <a:xfrm>
            <a:off x="11144250" y="5810250"/>
            <a:ext cx="952500" cy="952500"/>
          </a:xfrm>
          <a:prstGeom prst="rect">
            <a:avLst/>
          </a:prstGeom>
          <a:noFill/>
        </p:spPr>
      </p:pic>
      <p:sp>
        <p:nvSpPr>
          <p:cNvPr id="8" name=""/>
          <p:cNvSpPr txBox="1"/>
          <p:nvPr/>
        </p:nvSpPr>
        <p:spPr>
          <a:xfrm>
            <a:off x="1143000" y="4733925"/>
            <a:ext cx="9906000" cy="1362075"/>
          </a:xfrm>
          <a:prstGeom prst="rect">
            <a:avLst/>
          </a:prstGeom>
          <a:noFill/>
        </p:spPr>
        <p:txBody>
          <a:bodyPr anchorCtr="0" rtlCol="0" vert="horz" bIns="45720" lIns="91440" rIns="91440" tIns="45720">
            <a:spAutoFit/>
          </a:bodyPr>
          <a:lstStyle/>
          <a:p>
            <a:pPr algn="l" rtl="0" fontAlgn="base" marL="0" marR="0" indent="0" lvl="0">
              <a:lnSpc>
                <a:spcPct val="100000"/>
              </a:lnSpc>
              <a:spcBef>
                <a:spcPts val="0"/>
              </a:spcBef>
              <a:spcAft>
                <a:spcPts val="0"/>
              </a:spcAft>
            </a:pPr>
            <a:r>
              <a:rPr lang="en-US" b="1" strike="noStrike" sz="1900" spc="0" u="none" cap="none">
                <a:solidFill>
                  <a:srgbClr val="000000">
                    <a:alpha val="100000"/>
                  </a:srgbClr>
                </a:solidFill>
                <a:latin typeface="Calibri"/>
              </a:rPr>
              <a:t><![CDATA[Figure 3]]></a:t>
            </a:r>
          </a:p>
          <a:p>
            <a:pPr algn="l" rtl="0" fontAlgn="base" marL="0" marR="0" indent="0" lvl="0">
              <a:lnSpc>
                <a:spcPct val="100000"/>
              </a:lnSpc>
              <a:spcBef>
                <a:spcPts val="0"/>
              </a:spcBef>
              <a:spcAft>
                <a:spcPts val="0"/>
              </a:spcAft>
            </a:pPr>
            <a:r>
              <a:rPr lang="en-US" strike="noStrike" sz="1300" spc="0" u="none" cap="none">
                <a:solidFill>
                  <a:srgbClr val="000000">
                    <a:alpha val="100000"/>
                  </a:srgbClr>
                </a:solidFill>
                <a:latin typeface="Calibri"/>
              </a:rPr>
              <a:t><![CDATA[Cardioband Mitral System.
(A) The Cardioband delivery system. (B) Correct positioning of the first anchor at the anterior and lateral side of the mitral annulus. (C) The anchors are repeatedly placed at the mitral annulus – covered by the polyester sleeve – until the implant catheter tip reaches the last anchoring site at the medial side. (D-E) Cinching of the Cardioband device, resulting in a reduction of the mitral annular diameter and MR severity. Images courtesy of and provided by Edwards Lifesciences.]]></a:t>
            </a:r>
          </a:p>
        </p:txBody>
      </p:sp>
      <p:pic>
        <p:nvPicPr>
          <p:cNvPr id="9" name="121_4657_Fig03" descr=""/>
          <p:cNvPicPr>
            <a:picLocks noChangeAspect="1"/>
          </p:cNvPicPr>
          <p:nvPr/>
        </p:nvPicPr>
        <p:blipFill>
          <a:blip r:embed="rId5"/>
          <a:stretch>
            <a:fillRect/>
          </a:stretch>
        </p:blipFill>
        <p:spPr>
          <a:xfrm>
            <a:off x="4543425" y="952500"/>
            <a:ext cx="3095625" cy="3581400"/>
          </a:xfrm>
          <a:prstGeom prst="rect">
            <a:avLst/>
          </a:prstGeom>
          <a:noFill/>
        </p:spPr>
      </p:pic>
    </p:spTree>
  </p:cSld>
  <p:clrMapOvr>
    <a:masterClrMapping/>
  </p:clrMapOvr>
</p:sld>
</file>

<file path=ppt/theme/theme1.xml><?xml version="1.0" encoding="utf-8"?>
<a:theme xmlns:a="http://schemas.openxmlformats.org/drawingml/2006/main" name="Theme82">
  <a:themeElements>
    <a:clrScheme name="Theme82">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Theme82">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Theme82">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r="5400000" dist="20000" rotWithShape="0">
              <a:srgbClr val="000000">
                <a:alpha val="38000"/>
              </a:srgbClr>
            </a:outerShdw>
          </a:effectLst>
        </a:effectStyle>
        <a:effectStyle>
          <a:effectLst>
            <a:outerShdw blurRad="40000" dir="5400000" dist="23000" rotWithShape="0">
              <a:srgbClr val="000000">
                <a:alpha val="35"/>
              </a:srgbClr>
            </a:outerShdw>
          </a:effectLst>
        </a:effectStyle>
        <a:effectStyle>
          <a:effectLst>
            <a:outerShdw blurRad="40000" dir="5400000" dist="23000" rotWithShape="0">
              <a:srgbClr val="000000">
                <a:alpha val="35000"/>
              </a:srgbClr>
            </a:outerShdw>
          </a:effectLst>
          <a:scene3d>
            <a:camera prst="orthographicFront">
              <a:rot lat="0" lon="0" rev="0"/>
            </a:camera>
            <a:lightRig dir="t" rig="threePt">
              <a:rot lat="0" lon="0" rev="1200000"/>
            </a:lightRig>
          </a:scene3d>
          <a:sp3d>
            <a:bevelT h="25400" w="635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b="180000" l="50000" r="50000" t="-80000"/>
          </a:path>
        </a:gradFill>
        <a:gradFill rotWithShape="1">
          <a:gsLst>
            <a:gs pos="0">
              <a:schemeClr val="phClr">
                <a:tint val="80000"/>
                <a:satMod val="300000"/>
              </a:schemeClr>
            </a:gs>
            <a:gs pos="100000">
              <a:schemeClr val="phClr">
                <a:shade val="30000"/>
                <a:satMod val="200000"/>
              </a:schemeClr>
            </a:gs>
          </a:gsLst>
          <a:path path="circle">
            <a:fillToRect b="50000" l="50000" r="50000" t="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Application>Microsoft Office PowerPoint</Application>
  <Slides>1</Slides>
  <ScaleCrop>false</ScaleCrop>
  <HeadingPairs>
    <vt:vector size="4" baseType="variant">
      <vt:variant>
        <vt:lpstr>Theme</vt:lpstr>
      </vt:variant>
      <vt:variant>
        <vt:i4>1</vt:i4>
      </vt:variant>
      <vt:variant>
        <vt:lpstr>Slide Titles</vt:lpstr>
      </vt:variant>
      <vt:variant>
        <vt:i4>1</vt:i4>
      </vt:variant>
    </vt:vector>
  </HeadingPairs>
  <TitlesOfParts>
    <vt:vector size="1" baseType="lpstr">
      <vt:lpstr>Office Theme</vt:lpstr>
    </vt:vector>
  </TitlesOfParts>
  <Company>Unknown Company</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Unknown Creator</dc:creator>
  <cp:lastModifiedBy>Unknown Creator</cp:lastModifiedBy>
  <dcterms:created xsi:type="dcterms:W3CDTF">2025-07-31T08:38:26Z</dcterms:created>
  <dcterms:modified xsi:type="dcterms:W3CDTF">2025-07-31T08:38:26Z</dcterms:modified>
  <dc:title>Untitled Presentation</dc:title>
  <dc:description/>
  <dc:subject/>
  <cp:keywords/>
  <cp:category/>
  <cp:revision/>
  <cp:contentStatus/>
</cp:coreProperties>
</file>

<file path=docProps/custom.xml><?xml version="1.0" encoding="utf-8"?>
<Properties xmlns="http://schemas.openxmlformats.org/officeDocument/2006/custom-properties" xmlns:vt="http://schemas.openxmlformats.org/officeDocument/2006/docPropsVTypes"/>
</file>