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6675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296737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42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late-chapter2649.jpg"/>
  <Relationship Id="rId3" Type="http://schemas.openxmlformats.org/officeDocument/2006/relationships/image" Target="../media/PCR-EAPCI-TEXTBOOK-Dark-v22650.png"/>
  <Relationship Id="rId4" Type="http://schemas.openxmlformats.org/officeDocument/2006/relationships/image" Target="../media/6086a796c77d3bec72557a4271441bc82651.png"/>
  <Relationship Id="rId5" Type="http://schemas.openxmlformats.org/officeDocument/2006/relationships/image" Target="../media/121_4663_Fig092652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905625"/>
          <a:chOff x="0" y="0"/>
          <a:chExt cx="12192000" cy="6905625"/>
        </a:xfrm>
      </p:grpSpPr>
      <p:pic>
        <p:nvPicPr>
          <p:cNvPr id="2" name="background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Transcatheter mitral valve repair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23825"/>
            <a:ext cx="2428875" cy="523875"/>
          </a:xfrm>
          <a:prstGeom prst="rect">
            <a:avLst/>
          </a:prstGeom>
          <a:noFill/>
        </p:spPr>
      </p:pic>
      <p:sp>
        <p:nvSpPr>
          <p:cNvPr id="4" name=""/>
          <p:cNvSpPr txBox="1"/>
          <p:nvPr/>
        </p:nvSpPr>
        <p:spPr>
          <a:xfrm>
            <a:off x="2857500" y="180975"/>
            <a:ext cx="91440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0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Transcatheter mitral valve repair]]></a:t>
            </a:r>
          </a:p>
        </p:txBody>
      </p:sp>
      <p:sp>
        <p:nvSpPr>
          <p:cNvPr id="5" name=""/>
          <p:cNvSpPr txBox="1"/>
          <p:nvPr/>
        </p:nvSpPr>
        <p:spPr>
          <a:xfrm>
            <a:off x="142875" y="6419850"/>
            <a:ext cx="8001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Olaf W. Franzen, Ole De Backer, Mirjam Wild, Lars Sondergaard]]></a:t>
            </a:r>
          </a:p>
        </p:txBody>
      </p:sp>
      <p:sp>
        <p:nvSpPr>
          <p:cNvPr id="6" name=""/>
          <p:cNvSpPr txBox="1"/>
          <p:nvPr/>
        </p:nvSpPr>
        <p:spPr>
          <a:xfrm>
            <a:off x="7620000" y="6429375"/>
            <a:ext cx="3429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©2025 Europa Group - All rights reserved.]]></a:t>
            </a:r>
          </a:p>
        </p:txBody>
      </p:sp>
      <p:pic>
        <p:nvPicPr>
          <p:cNvPr id="7" name="QRCode" descr="QRCode of the chapt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0" y="5810250"/>
            <a:ext cx="952500" cy="952500"/>
          </a:xfrm>
          <a:prstGeom prst="rect">
            <a:avLst/>
          </a:prstGeom>
          <a:noFill/>
        </p:spPr>
      </p:pic>
      <p:sp>
        <p:nvSpPr>
          <p:cNvPr id="8" name=""/>
          <p:cNvSpPr txBox="1"/>
          <p:nvPr/>
        </p:nvSpPr>
        <p:spPr>
          <a:xfrm>
            <a:off x="1143000" y="4486275"/>
            <a:ext cx="9906000" cy="16097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9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9]]></a:t>
            </a: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3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NeoChordTM Transcatheter Mitral Valve Repair. 
(A) Components of the NeoChordTM system. (B) NeoChordTM is a transapical, beating heart, off-pump mitral valve repair system. (C) The jaws of the device are opened and the leaflet edge is grasped by withdrawing the device from the left atrium. (D-E) A loop of the suture and a girth hitch knot can be formed through the mitral leaflet. (F-G) The length of each neo-chordae can be adjusted to achieve maximal MR reduction under normal LV filling conditions as assessed by TEE. (H) Each of the neo-chordae is tied to the LV epicardial pledget. Images courtesy of and provided by NeoChord Inc.]]></a:t>
            </a:r>
          </a:p>
        </p:txBody>
      </p:sp>
      <p:pic>
        <p:nvPicPr>
          <p:cNvPr id="9" name="121_4663_Fig09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700" y="952500"/>
            <a:ext cx="3267075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2">
  <a:themeElements>
    <a:clrScheme name="Theme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Unknown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2025-07-31T08:38:26Z</dcterms:created>
  <dcterms:modified xsi:type="dcterms:W3CDTF">2025-07-31T08:38:26Z</dcterms:modified>
  <dc:title>Untitled Presentation</dc:title>
  <dc:description/>
  <dc:subject/>
  <cp:keywords/>
  <cp:category/>
  <cp:revision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