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svg" ContentType="image/svg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slideLayouts/slideLayout1.xml" ContentType="application/vnd.openxmlformats-officedocument.presentationml.slideLayout+xml"/>
  <Override PartName="/ppt/slides/slide1.xml" ContentType="application/vnd.openxmlformats-officedocument.presentationml.slide+xml"/>
  <Default Extension="gif" ContentType="image/gif"/>
  <Default Extension="jpg" ContentType="image/jpeg"/>
  <Default Extension="jpeg" ContentType="image/jpeg"/>
  <Default Extension="png" ContentType="image/png"/>
  <Default Extension="xlsx" ContentType="application/vnd.openxmlformats-officedocument.spreadsheetml.sheet"/>
</Types>
</file>

<file path=_rels/.rels><?xml version="1.0" encoding="UTF-8" standalone="yes"?>
<Relationships xmlns="http://schemas.openxmlformats.org/package/2006/relationships">
  <Relationship Id="rId1" Type="http://schemas.openxmlformats.org/officeDocument/2006/relationships/officeDocument" Target="ppt/presentation.xml"/>
  <Relationship Id="rId2" Type="http://schemas.openxmlformats.org/package/2006/relationships/metadata/core-properties" Target="docProps/core.xml"/>
  <Relationship Id="rId3" Type="http://schemas.openxmlformats.org/officeDocument/2006/relationships/extended-properties" Target="docProps/app.xml"/>
  <Relationship Id="rId4" Type="http://schemas.openxmlformats.org/officeDocument/2006/relationships/custom-properties" Target="docProps/custom.xml"/>
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</p:sldIdLst>
  <p:sldSz cx="12192000" cy="6667500"/>
  <p:notesSz cx="6858000" cy="9144000"/>
  <p:defaultTextStyle>
    <a:defPPr>
      <a:defRPr lang="fr-FR"/>
    </a:defPPr>
    <a:lvl1pPr algn="l" defTabSz="914400" eaLnBrk="1" hangingPunct="1" latinLnBrk="0" marL="0" rtl="0">
      <a:defRPr kern="1200" sz="1800">
        <a:solidFill>
          <a:schemeClr val="tx1"/>
        </a:solidFill>
        <a:latin typeface="+mn-lt"/>
        <a:ea typeface="+mn-ea"/>
        <a:cs typeface="+mn-cs"/>
      </a:defRPr>
    </a:lvl1pPr>
    <a:lvl2pPr algn="l" defTabSz="914400" eaLnBrk="1" hangingPunct="1" latinLnBrk="0" marL="457200" rtl="0">
      <a:defRPr kern="1200" sz="1800">
        <a:solidFill>
          <a:schemeClr val="tx1"/>
        </a:solidFill>
        <a:latin typeface="+mn-lt"/>
        <a:ea typeface="+mn-ea"/>
        <a:cs typeface="+mn-cs"/>
      </a:defRPr>
    </a:lvl2pPr>
    <a:lvl3pPr algn="l" defTabSz="914400" eaLnBrk="1" hangingPunct="1" latinLnBrk="0" marL="914400" rtl="0">
      <a:defRPr kern="1200" sz="1800">
        <a:solidFill>
          <a:schemeClr val="tx1"/>
        </a:solidFill>
        <a:latin typeface="+mn-lt"/>
        <a:ea typeface="+mn-ea"/>
        <a:cs typeface="+mn-cs"/>
      </a:defRPr>
    </a:lvl3pPr>
    <a:lvl4pPr algn="l" defTabSz="914400" eaLnBrk="1" hangingPunct="1" latinLnBrk="0" marL="1371600" rtl="0">
      <a:defRPr kern="1200" sz="1800">
        <a:solidFill>
          <a:schemeClr val="tx1"/>
        </a:solidFill>
        <a:latin typeface="+mn-lt"/>
        <a:ea typeface="+mn-ea"/>
        <a:cs typeface="+mn-cs"/>
      </a:defRPr>
    </a:lvl4pPr>
    <a:lvl5pPr algn="l" defTabSz="914400" eaLnBrk="1" hangingPunct="1" latinLnBrk="0" marL="1828800" rtl="0">
      <a:defRPr kern="1200" sz="1800">
        <a:solidFill>
          <a:schemeClr val="tx1"/>
        </a:solidFill>
        <a:latin typeface="+mn-lt"/>
        <a:ea typeface="+mn-ea"/>
        <a:cs typeface="+mn-cs"/>
      </a:defRPr>
    </a:lvl5pPr>
    <a:lvl6pPr algn="l" defTabSz="914400" eaLnBrk="1" hangingPunct="1" latinLnBrk="0" marL="2286000" rtl="0">
      <a:defRPr kern="1200" sz="1800">
        <a:solidFill>
          <a:schemeClr val="tx1"/>
        </a:solidFill>
        <a:latin typeface="+mn-lt"/>
        <a:ea typeface="+mn-ea"/>
        <a:cs typeface="+mn-cs"/>
      </a:defRPr>
    </a:lvl6pPr>
    <a:lvl7pPr algn="l" defTabSz="914400" eaLnBrk="1" hangingPunct="1" latinLnBrk="0" marL="2743200" rtl="0">
      <a:defRPr kern="1200" sz="1800">
        <a:solidFill>
          <a:schemeClr val="tx1"/>
        </a:solidFill>
        <a:latin typeface="+mn-lt"/>
        <a:ea typeface="+mn-ea"/>
        <a:cs typeface="+mn-cs"/>
      </a:defRPr>
    </a:lvl7pPr>
    <a:lvl8pPr algn="l" defTabSz="914400" eaLnBrk="1" hangingPunct="1" latinLnBrk="0" marL="3200400" rtl="0">
      <a:defRPr kern="1200" sz="1800">
        <a:solidFill>
          <a:schemeClr val="tx1"/>
        </a:solidFill>
        <a:latin typeface="+mn-lt"/>
        <a:ea typeface="+mn-ea"/>
        <a:cs typeface="+mn-cs"/>
      </a:defRPr>
    </a:lvl8pPr>
    <a:lvl9pPr algn="l" defTabSz="914400" eaLnBrk="1" hangingPunct="1" latinLnBrk="0" marL="3657600" rtl="0">
      <a:defRPr kern="1200" sz="18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showComments="0" lastView="sldView">
  <p:slideViewPr>
    <p:cSldViewPr>
      <p:cViewPr>
        <p:scale>
          <a:sx d="100" n="100"/>
          <a:sy d="100" n="100"/>
        </p:scale>
        <p:origin x="0" y="0"/>
      </p:cViewPr>
    </p:cSldViewPr>
  </p:slideViewPr>
</p:viewPr>
</file>

<file path=ppt/_rels/presentation.xml.rels><?xml version="1.0" encoding="UTF-8" standalone="yes"?>
<Relationships xmlns="http://schemas.openxmlformats.org/package/2006/relationships">
  <Relationship Id="rId1" Type="http://schemas.openxmlformats.org/officeDocument/2006/relationships/slideMaster" Target="slideMasters/slideMaster1.xml"/>
  <Relationship Id="rId2" Type="http://schemas.openxmlformats.org/officeDocument/2006/relationships/theme" Target="theme/theme1.xml"/>
  <Relationship Id="rId3" Type="http://schemas.openxmlformats.org/officeDocument/2006/relationships/slide" Target="slides/slide1.xml"/>
  <Relationship Id="rId4" Type="http://schemas.openxmlformats.org/officeDocument/2006/relationships/presProps" Target="presProps.xml"/>
  <Relationship Id="rId5" Type="http://schemas.openxmlformats.org/officeDocument/2006/relationships/viewProps" Target="viewProps.xml"/>
  <Relationship Id="rId6" Type="http://schemas.openxmlformats.org/officeDocument/2006/relationships/tableStyles" Target="tableStyles.xml"/>
</Relationships>

</file>

<file path=ppt/slideLayouts/_rels/slideLayout1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theme" Target="../theme/theme1.xml"/>
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442967400" r:id="rId1"/>
  </p:sldLayoutIdLst>
  <p:txStyles>
    <p:titleStyle>
      <a:lvl1pPr algn="ctr">
        <a:defRPr sz="4400" kern="1200">
          <a:solidFill>
            <a:schemeClr val="lt1"/>
          </a:solidFill>
        </a:defRPr>
      </a:lvl1pPr>
      <a:extLst/>
    </p:titleStyle>
    <p:bodyStyle>
      <a:lvl1pPr algn="ctr" indent="-342900">
        <a:defRPr sz="3200" kern="1200">
          <a:solidFill>
            <a:schemeClr val="tx1"/>
          </a:solidFill>
        </a:defRPr>
      </a:lvl1pPr>
      <a:extLst/>
    </p:bodyStyle>
    <p:otherStyle>
      <a:defPPr algn="ctr">
        <a:defRPr kern="1200">
          <a:solidFill>
            <a:schemeClr val="tx1"/>
          </a:solidFill>
        </a:defRPr>
      </a:defPPr>
      <a:extLst/>
    </p:otherStyle>
  </p:txStyles>
</p:sldMaster>
</file>

<file path=ppt/slides/_rels/slide1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template-chapter3777.jpg"/>
  <Relationship Id="rId3" Type="http://schemas.openxmlformats.org/officeDocument/2006/relationships/image" Target="../media/PCR-EAPCI-TEXTBOOK-Dark-v23778.png"/>
  <Relationship Id="rId4" Type="http://schemas.openxmlformats.org/officeDocument/2006/relationships/image" Target="../media/c75628312dec34883b9b6f0e39a80f8d3779.png"/>
  <Relationship Id="rId5" Type="http://schemas.openxmlformats.org/officeDocument/2006/relationships/image" Target="../media/262_4957_Figure-1-new3780.png"/>
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12192000" cy="6905625"/>
          <a:chOff x="0" y="0"/>
          <a:chExt cx="12192000" cy="6905625"/>
        </a:xfrm>
      </p:grpSpPr>
      <p:pic>
        <p:nvPicPr>
          <p:cNvPr id="2" name="background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</p:spPr>
      </p:pic>
      <p:pic>
        <p:nvPicPr>
          <p:cNvPr id="3" name="Transcatheter tricuspid valve interventions" descr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2875" y="123825"/>
            <a:ext cx="2428875" cy="523875"/>
          </a:xfrm>
          <a:prstGeom prst="rect">
            <a:avLst/>
          </a:prstGeom>
          <a:noFill/>
        </p:spPr>
      </p:pic>
      <p:sp>
        <p:nvSpPr>
          <p:cNvPr id="4" name=""/>
          <p:cNvSpPr txBox="1"/>
          <p:nvPr/>
        </p:nvSpPr>
        <p:spPr>
          <a:xfrm>
            <a:off x="2857500" y="180975"/>
            <a:ext cx="9144000" cy="571500"/>
          </a:xfrm>
          <a:prstGeom prst="rect">
            <a:avLst/>
          </a:prstGeom>
          <a:noFill/>
        </p:spPr>
        <p:txBody>
          <a:bodyPr anchorCtr="0" rtlCol="0" vert="horz" bIns="45720" lIns="91440" rIns="91440" tIns="45720">
            <a:spAutoFit/>
          </a:bodyPr>
          <a:lstStyle/>
          <a:p>
            <a:pPr algn="r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trike="noStrike" sz="2000" spc="0" u="none" cap="none">
                <a:solidFill>
                  <a:srgbClr val="ffffff">
                    <a:alpha val="100000"/>
                  </a:srgbClr>
                </a:solidFill>
                <a:latin typeface="Calibri"/>
              </a:rPr>
              <a:t><![CDATA[Transcatheter tricuspid valve interventions]]></a:t>
            </a:r>
          </a:p>
        </p:txBody>
      </p:sp>
      <p:sp>
        <p:nvSpPr>
          <p:cNvPr id="5" name=""/>
          <p:cNvSpPr txBox="1"/>
          <p:nvPr/>
        </p:nvSpPr>
        <p:spPr>
          <a:xfrm>
            <a:off x="142875" y="6315075"/>
            <a:ext cx="8001000" cy="476250"/>
          </a:xfrm>
          <a:prstGeom prst="rect">
            <a:avLst/>
          </a:prstGeom>
          <a:noFill/>
        </p:spPr>
        <p:txBody>
          <a:bodyPr anchorCtr="0" rtlCol="0" vert="horz" bIns="45720" lIns="91440" rIns="91440" tIns="45720">
            <a:spAutoFit/>
          </a:bodyPr>
          <a:lstStyle/>
          <a:p>
            <a:pPr algn="l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trike="noStrike" sz="1100" spc="0" u="none" cap="none">
                <a:solidFill>
                  <a:srgbClr val="ffffff">
                    <a:alpha val="100000"/>
                  </a:srgbClr>
                </a:solidFill>
                <a:latin typeface="Calibri"/>
              </a:rPr>
              <a:t><![CDATA[Nicola Buzzatti, Jean-Michel Juliard, Fabien Praz, Alec Vahanian, Azeem Latib, 
Eric Brochet, Phalla Ou, Dominique Himbert, Mirjam Wild, Domenico Angellotti]]></a:t>
            </a:r>
          </a:p>
        </p:txBody>
      </p:sp>
      <p:sp>
        <p:nvSpPr>
          <p:cNvPr id="6" name=""/>
          <p:cNvSpPr txBox="1"/>
          <p:nvPr/>
        </p:nvSpPr>
        <p:spPr>
          <a:xfrm>
            <a:off x="7620000" y="6429375"/>
            <a:ext cx="3429000" cy="476250"/>
          </a:xfrm>
          <a:prstGeom prst="rect">
            <a:avLst/>
          </a:prstGeom>
          <a:noFill/>
        </p:spPr>
        <p:txBody>
          <a:bodyPr anchorCtr="0" rtlCol="0" vert="horz" bIns="45720" lIns="91440" rIns="91440" tIns="45720">
            <a:spAutoFit/>
          </a:bodyPr>
          <a:lstStyle/>
          <a:p>
            <a:pPr algn="r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trike="noStrike" sz="1100" spc="0" u="none" cap="none">
                <a:solidFill>
                  <a:srgbClr val="ffffff">
                    <a:alpha val="100000"/>
                  </a:srgbClr>
                </a:solidFill>
                <a:latin typeface="Calibri"/>
              </a:rPr>
              <a:t><![CDATA[©2025 Europa Group - All rights reserved.]]></a:t>
            </a:r>
          </a:p>
        </p:txBody>
      </p:sp>
      <p:pic>
        <p:nvPicPr>
          <p:cNvPr id="7" name="QRCode" descr="QRCode of the chapter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144250" y="5810250"/>
            <a:ext cx="952500" cy="952500"/>
          </a:xfrm>
          <a:prstGeom prst="rect">
            <a:avLst/>
          </a:prstGeom>
          <a:noFill/>
        </p:spPr>
      </p:pic>
      <p:sp>
        <p:nvSpPr>
          <p:cNvPr id="8" name=""/>
          <p:cNvSpPr txBox="1"/>
          <p:nvPr/>
        </p:nvSpPr>
        <p:spPr>
          <a:xfrm>
            <a:off x="1143000" y="3990975"/>
            <a:ext cx="9906000" cy="2105025"/>
          </a:xfrm>
          <a:prstGeom prst="rect">
            <a:avLst/>
          </a:prstGeom>
          <a:noFill/>
        </p:spPr>
        <p:txBody>
          <a:bodyPr anchorCtr="0" rtlCol="0" vert="horz" bIns="45720" lIns="91440" rIns="91440" tIns="45720">
            <a:spAutoFit/>
          </a:bodyPr>
          <a:lstStyle/>
          <a:p>
            <a:pPr algn="l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trike="noStrike" sz="1900" spc="0" u="none" cap="none">
                <a:solidFill>
                  <a:srgbClr val="000000">
                    <a:alpha val="100000"/>
                  </a:srgbClr>
                </a:solidFill>
                <a:latin typeface="Calibri"/>
              </a:rPr>
              <a:t><![CDATA[Figure 1]]></a:t>
            </a:r>
          </a:p>
          <a:p>
            <a:pPr algn="l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trike="noStrike" sz="1300" spc="0" u="none" cap="none">
                <a:solidFill>
                  <a:srgbClr val="000000">
                    <a:alpha val="100000"/>
                  </a:srgbClr>
                </a:solidFill>
                <a:latin typeface="Calibri"/>
              </a:rPr>
              <a:t><![CDATA[Classification of TR. 
Primary TR: organic disease of valve leaflets is present (prolapse, rheumatic disease, endocarditis, other). The right atrium is dilated; the right ventricle can be dilated and/or failing depending on the stage of the disease. Cardiac Implantable Electronic Device Related: interference with a lead causes TR; features of primary and secondary TR can both be present. Secondary (Functional) TR, sub-classified in atrial and ventricular TR. Atrial TR is due to atrial fibrillation causing right atrium and tricuspid annulus dilatation/dysfunction; no severe leaflet tethering nor right ventricle dysfunction are usually present. Ventricular TR is due to left-side heart disease / pulmonary hypertension / right ventricle disease causing right ventricle dilatation and dysfunction; leaflet tethering is typically observed along with significant right ventricle remodeling. Reproduced with permission from Hahn et al. [2].]]></a:t>
            </a:r>
          </a:p>
        </p:txBody>
      </p:sp>
      <p:pic>
        <p:nvPicPr>
          <p:cNvPr id="9" name="262_4957_Figure 1 new" descr="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86200" y="952500"/>
            <a:ext cx="4400550" cy="28384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Theme1">
  <a:themeElements>
    <a:clrScheme name="Theme1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Theme1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heme1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r="5400000" dist="2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r="5400000" dist="23000" rotWithShape="0">
              <a:srgbClr val="000000">
                <a:alpha val="35"/>
              </a:srgbClr>
            </a:outerShdw>
          </a:effectLst>
        </a:effectStyle>
        <a:effectStyle>
          <a:effectLst>
            <a:outerShdw blurRad="40000" dir="5400000" dist="23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dir="t" rig="threePt">
              <a:rot lat="0" lon="0" rev="1200000"/>
            </a:lightRig>
          </a:scene3d>
          <a:sp3d>
            <a:bevelT h="25400" w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b="180000" l="50000" r="50000" t="-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b="50000" l="50000" r="50000" t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Slides>1</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1" baseType="lpstr">
      <vt:lpstr>Office Theme</vt:lpstr>
    </vt:vector>
  </TitlesOfParts>
  <Company>Unknown Company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Unknown Creator</dc:creator>
  <cp:lastModifiedBy>Unknown Creator</cp:lastModifiedBy>
  <dcterms:created xsi:type="dcterms:W3CDTF">2025-07-31T08:38:47Z</dcterms:created>
  <dcterms:modified xsi:type="dcterms:W3CDTF">2025-07-31T08:38:47Z</dcterms:modified>
  <dc:title>Untitled Presentation</dc:title>
  <dc:description/>
  <dc:subject/>
  <cp:keywords/>
  <cp:category/>
  <cp:revision/>
  <cp:contentStatus/>
</cp:coreProperties>
</file>

<file path=docProps/custom.xml><?xml version="1.0" encoding="utf-8"?>
<Properties xmlns="http://schemas.openxmlformats.org/officeDocument/2006/custom-properties" xmlns:vt="http://schemas.openxmlformats.org/officeDocument/2006/docPropsVTypes"/>
</file>