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12192000" cy="6667500"/>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presProps" Target="presProps.xml"/>
  <Relationship Id="rId5" Type="http://schemas.openxmlformats.org/officeDocument/2006/relationships/viewProps" Target="viewProps.xml"/>
  <Relationship Id="rId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2967400" r:id="rId1"/>
  </p:sldLayoutIdLst>
  <p:txStyles>
    <p:titleStyle>
      <a:lvl1pPr algn="ctr">
        <a:defRPr sz="4400" kern="1200">
          <a:solidFill>
            <a:schemeClr val="lt1"/>
          </a:solidFill>
        </a:defRPr>
      </a:lvl1pPr>
      <a:extLst/>
    </p:titleStyle>
    <p:bodyStyle>
      <a:lvl1pPr algn="ctr" indent="-342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emplate-chapter3793.jpg"/>
  <Relationship Id="rId3" Type="http://schemas.openxmlformats.org/officeDocument/2006/relationships/image" Target="../media/PCR-EAPCI-TEXTBOOK-Dark-v23794.png"/>
  <Relationship Id="rId4" Type="http://schemas.openxmlformats.org/officeDocument/2006/relationships/image" Target="../media/54ba3329f1a76989118668d57dd7cb2a3795.png"/>
  <Relationship Id="rId5" Type="http://schemas.openxmlformats.org/officeDocument/2006/relationships/image" Target="../media/262_4961_Figure-10-new3796.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12192000" cy="6905625"/>
          <a:chOff x="0" y="0"/>
          <a:chExt cx="12192000" cy="6905625"/>
        </a:xfrm>
      </p:grpSpPr>
      <p:pic>
        <p:nvPicPr>
          <p:cNvPr id="2" name="background" descr=""/>
          <p:cNvPicPr>
            <a:picLocks noChangeAspect="1"/>
          </p:cNvPicPr>
          <p:nvPr/>
        </p:nvPicPr>
        <p:blipFill>
          <a:blip r:embed="rId2"/>
          <a:stretch>
            <a:fillRect/>
          </a:stretch>
        </p:blipFill>
        <p:spPr>
          <a:xfrm>
            <a:off x="0" y="0"/>
            <a:ext cx="12192000" cy="6858000"/>
          </a:xfrm>
          <a:prstGeom prst="rect">
            <a:avLst/>
          </a:prstGeom>
          <a:noFill/>
        </p:spPr>
      </p:pic>
      <p:pic>
        <p:nvPicPr>
          <p:cNvPr id="3" name="Transcatheter tricuspid valve interventions" descr=""/>
          <p:cNvPicPr>
            <a:picLocks noChangeAspect="1"/>
          </p:cNvPicPr>
          <p:nvPr/>
        </p:nvPicPr>
        <p:blipFill>
          <a:blip r:embed="rId3"/>
          <a:stretch>
            <a:fillRect/>
          </a:stretch>
        </p:blipFill>
        <p:spPr>
          <a:xfrm>
            <a:off x="142875" y="123825"/>
            <a:ext cx="2428875" cy="523875"/>
          </a:xfrm>
          <a:prstGeom prst="rect">
            <a:avLst/>
          </a:prstGeom>
          <a:noFill/>
        </p:spPr>
      </p:pic>
      <p:sp>
        <p:nvSpPr>
          <p:cNvPr id="4" name=""/>
          <p:cNvSpPr txBox="1"/>
          <p:nvPr/>
        </p:nvSpPr>
        <p:spPr>
          <a:xfrm>
            <a:off x="2857500" y="180975"/>
            <a:ext cx="9144000" cy="571500"/>
          </a:xfrm>
          <a:prstGeom prst="rect">
            <a:avLst/>
          </a:prstGeom>
          <a:noFill/>
        </p:spPr>
        <p:txBody>
          <a:bodyPr anchorCtr="0" rtlCol="0" vert="horz" bIns="45720" lIns="91440" rIns="91440" tIns="45720">
            <a:spAutoFit/>
          </a:bodyPr>
          <a:lstStyle/>
          <a:p>
            <a:pPr algn="r" rtl="0" fontAlgn="base" marL="0" marR="0" indent="0" lvl="0">
              <a:lnSpc>
                <a:spcPct val="100000"/>
              </a:lnSpc>
              <a:spcBef>
                <a:spcPts val="0"/>
              </a:spcBef>
              <a:spcAft>
                <a:spcPts val="0"/>
              </a:spcAft>
            </a:pPr>
            <a:r>
              <a:rPr lang="en-US" b="1" strike="noStrike" sz="2000" spc="0" u="none" cap="none">
                <a:solidFill>
                  <a:srgbClr val="ffffff">
                    <a:alpha val="100000"/>
                  </a:srgbClr>
                </a:solidFill>
                <a:latin typeface="Calibri"/>
              </a:rPr>
              <a:t><![CDATA[Transcatheter tricuspid valve interventions]]></a:t>
            </a:r>
          </a:p>
        </p:txBody>
      </p:sp>
      <p:sp>
        <p:nvSpPr>
          <p:cNvPr id="5" name=""/>
          <p:cNvSpPr txBox="1"/>
          <p:nvPr/>
        </p:nvSpPr>
        <p:spPr>
          <a:xfrm>
            <a:off x="142875" y="6315075"/>
            <a:ext cx="8001000" cy="476250"/>
          </a:xfrm>
          <a:prstGeom prst="rect">
            <a:avLst/>
          </a:prstGeom>
          <a:noFill/>
        </p:spPr>
        <p:txBody>
          <a:bodyPr anchorCtr="0" rtlCol="0" vert="horz" bIns="45720" lIns="91440" rIns="91440" tIns="45720">
            <a:spAutoFit/>
          </a:bodyPr>
          <a:lstStyle/>
          <a:p>
            <a:pPr algn="l" rtl="0" fontAlgn="base" marL="0" marR="0" indent="0" lvl="0">
              <a:lnSpc>
                <a:spcPct val="100000"/>
              </a:lnSpc>
              <a:spcBef>
                <a:spcPts val="0"/>
              </a:spcBef>
              <a:spcAft>
                <a:spcPts val="0"/>
              </a:spcAft>
            </a:pPr>
            <a:r>
              <a:rPr lang="en-US" b="1" strike="noStrike" sz="1100" spc="0" u="none" cap="none">
                <a:solidFill>
                  <a:srgbClr val="ffffff">
                    <a:alpha val="100000"/>
                  </a:srgbClr>
                </a:solidFill>
                <a:latin typeface="Calibri"/>
              </a:rPr>
              <a:t><![CDATA[Nicola Buzzatti, Jean-Michel Juliard, Fabien Praz, Alec Vahanian, Azeem Latib, 
Eric Brochet, Phalla Ou, Dominique Himbert, Mirjam Wild, Domenico Angellotti]]></a:t>
            </a:r>
          </a:p>
        </p:txBody>
      </p:sp>
      <p:sp>
        <p:nvSpPr>
          <p:cNvPr id="6" name=""/>
          <p:cNvSpPr txBox="1"/>
          <p:nvPr/>
        </p:nvSpPr>
        <p:spPr>
          <a:xfrm>
            <a:off x="7620000" y="6429375"/>
            <a:ext cx="3429000" cy="476250"/>
          </a:xfrm>
          <a:prstGeom prst="rect">
            <a:avLst/>
          </a:prstGeom>
          <a:noFill/>
        </p:spPr>
        <p:txBody>
          <a:bodyPr anchorCtr="0" rtlCol="0" vert="horz" bIns="45720" lIns="91440" rIns="91440" tIns="45720">
            <a:spAutoFit/>
          </a:bodyPr>
          <a:lstStyle/>
          <a:p>
            <a:pPr algn="r" rtl="0" fontAlgn="base" marL="0" marR="0" indent="0" lvl="0">
              <a:lnSpc>
                <a:spcPct val="100000"/>
              </a:lnSpc>
              <a:spcBef>
                <a:spcPts val="0"/>
              </a:spcBef>
              <a:spcAft>
                <a:spcPts val="0"/>
              </a:spcAft>
            </a:pPr>
            <a:r>
              <a:rPr lang="en-US" strike="noStrike" sz="1100" spc="0" u="none" cap="none">
                <a:solidFill>
                  <a:srgbClr val="ffffff">
                    <a:alpha val="100000"/>
                  </a:srgbClr>
                </a:solidFill>
                <a:latin typeface="Calibri"/>
              </a:rPr>
              <a:t><![CDATA[©2025 Europa Group - All rights reserved.]]></a:t>
            </a:r>
          </a:p>
        </p:txBody>
      </p:sp>
      <p:pic>
        <p:nvPicPr>
          <p:cNvPr id="7" name="QRCode" descr="QRCode of the chapter"/>
          <p:cNvPicPr>
            <a:picLocks noChangeAspect="1"/>
          </p:cNvPicPr>
          <p:nvPr/>
        </p:nvPicPr>
        <p:blipFill>
          <a:blip r:embed="rId4"/>
          <a:stretch>
            <a:fillRect/>
          </a:stretch>
        </p:blipFill>
        <p:spPr>
          <a:xfrm>
            <a:off x="11144250" y="5810250"/>
            <a:ext cx="952500" cy="952500"/>
          </a:xfrm>
          <a:prstGeom prst="rect">
            <a:avLst/>
          </a:prstGeom>
          <a:noFill/>
        </p:spPr>
      </p:pic>
      <p:sp>
        <p:nvSpPr>
          <p:cNvPr id="8" name=""/>
          <p:cNvSpPr txBox="1"/>
          <p:nvPr/>
        </p:nvSpPr>
        <p:spPr>
          <a:xfrm>
            <a:off x="1143000" y="5229225"/>
            <a:ext cx="9906000" cy="866775"/>
          </a:xfrm>
          <a:prstGeom prst="rect">
            <a:avLst/>
          </a:prstGeom>
          <a:noFill/>
        </p:spPr>
        <p:txBody>
          <a:bodyPr anchorCtr="0" rtlCol="0" vert="horz" bIns="45720" lIns="91440" rIns="91440" tIns="45720">
            <a:spAutoFit/>
          </a:bodyPr>
          <a:lstStyle/>
          <a:p>
            <a:pPr algn="l" rtl="0" fontAlgn="base" marL="0" marR="0" indent="0" lvl="0">
              <a:lnSpc>
                <a:spcPct val="100000"/>
              </a:lnSpc>
              <a:spcBef>
                <a:spcPts val="0"/>
              </a:spcBef>
              <a:spcAft>
                <a:spcPts val="0"/>
              </a:spcAft>
            </a:pPr>
            <a:r>
              <a:rPr lang="en-US" b="1" strike="noStrike" sz="1900" spc="0" u="none" cap="none">
                <a:solidFill>
                  <a:srgbClr val="000000">
                    <a:alpha val="100000"/>
                  </a:srgbClr>
                </a:solidFill>
                <a:latin typeface="Calibri"/>
              </a:rPr>
              <a:t><![CDATA[Figure 10]]></a:t>
            </a:r>
          </a:p>
          <a:p>
            <a:pPr algn="l" rtl="0" fontAlgn="base" marL="0" marR="0" indent="0" lvl="0">
              <a:lnSpc>
                <a:spcPct val="100000"/>
              </a:lnSpc>
              <a:spcBef>
                <a:spcPts val="0"/>
              </a:spcBef>
              <a:spcAft>
                <a:spcPts val="0"/>
              </a:spcAft>
            </a:pPr>
            <a:r>
              <a:rPr lang="en-US" strike="noStrike" sz="1300" spc="0" u="none" cap="none">
                <a:solidFill>
                  <a:srgbClr val="000000">
                    <a:alpha val="100000"/>
                  </a:srgbClr>
                </a:solidFill>
                <a:latin typeface="Calibri"/>
              </a:rPr>
              <a:t><![CDATA[Landscape of currently most important transcatheter tricuspid devices.
Among the tricuspid surrounding structures, the conduction system is highlightened in blue, the membranous septum in yellow and the right coronary artery in red.]]></a:t>
            </a:r>
          </a:p>
        </p:txBody>
      </p:sp>
      <p:pic>
        <p:nvPicPr>
          <p:cNvPr id="9" name="262_4961_Figure 10 new" descr=""/>
          <p:cNvPicPr>
            <a:picLocks noChangeAspect="1"/>
          </p:cNvPicPr>
          <p:nvPr/>
        </p:nvPicPr>
        <p:blipFill>
          <a:blip r:embed="rId5"/>
          <a:stretch>
            <a:fillRect/>
          </a:stretch>
        </p:blipFill>
        <p:spPr>
          <a:xfrm>
            <a:off x="2962275" y="952500"/>
            <a:ext cx="6257925" cy="4086225"/>
          </a:xfrm>
          <a:prstGeom prst="rect">
            <a:avLst/>
          </a:prstGeom>
          <a:noFill/>
        </p:spPr>
      </p:pic>
    </p:spTree>
  </p:cSld>
  <p:clrMapOvr>
    <a:masterClrMapping/>
  </p:clrMapOvr>
</p:sld>
</file>

<file path=ppt/theme/theme1.xml><?xml version="1.0" encoding="utf-8"?>
<a:theme xmlns:a="http://schemas.openxmlformats.org/drawingml/2006/main" name="Theme9">
  <a:themeElements>
    <a:clrScheme name="Theme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Unknown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2025-07-31T08:38:47Z</dcterms:created>
  <dcterms:modified xsi:type="dcterms:W3CDTF">2025-07-31T08:38:47Z</dcterms:modified>
  <dc:title>Untitled Presentation</dc:title>
  <dc:description/>
  <dc:subject/>
  <cp:keywords/>
  <cp:category/>
  <cp:revision/>
  <cp:contentStatus/>
</cp:coreProperties>
</file>

<file path=docProps/custom.xml><?xml version="1.0" encoding="utf-8"?>
<Properties xmlns="http://schemas.openxmlformats.org/officeDocument/2006/custom-properties" xmlns:vt="http://schemas.openxmlformats.org/officeDocument/2006/docPropsVTypes"/>
</file>